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49"/>
  </p:notesMasterIdLst>
  <p:sldIdLst>
    <p:sldId id="270" r:id="rId2"/>
    <p:sldId id="305" r:id="rId3"/>
    <p:sldId id="362" r:id="rId4"/>
    <p:sldId id="375" r:id="rId5"/>
    <p:sldId id="271" r:id="rId6"/>
    <p:sldId id="272" r:id="rId7"/>
    <p:sldId id="306" r:id="rId8"/>
    <p:sldId id="307" r:id="rId9"/>
    <p:sldId id="363" r:id="rId10"/>
    <p:sldId id="365" r:id="rId11"/>
    <p:sldId id="376" r:id="rId12"/>
    <p:sldId id="366" r:id="rId13"/>
    <p:sldId id="368" r:id="rId14"/>
    <p:sldId id="369" r:id="rId15"/>
    <p:sldId id="370" r:id="rId16"/>
    <p:sldId id="371" r:id="rId17"/>
    <p:sldId id="372" r:id="rId18"/>
    <p:sldId id="373" r:id="rId19"/>
    <p:sldId id="351" r:id="rId20"/>
    <p:sldId id="352" r:id="rId21"/>
    <p:sldId id="353" r:id="rId22"/>
    <p:sldId id="354" r:id="rId23"/>
    <p:sldId id="315" r:id="rId24"/>
    <p:sldId id="316" r:id="rId25"/>
    <p:sldId id="317" r:id="rId26"/>
    <p:sldId id="318" r:id="rId27"/>
    <p:sldId id="320" r:id="rId28"/>
    <p:sldId id="321" r:id="rId29"/>
    <p:sldId id="322" r:id="rId30"/>
    <p:sldId id="374" r:id="rId31"/>
    <p:sldId id="328" r:id="rId32"/>
    <p:sldId id="329" r:id="rId33"/>
    <p:sldId id="331" r:id="rId34"/>
    <p:sldId id="355" r:id="rId35"/>
    <p:sldId id="356" r:id="rId36"/>
    <p:sldId id="357" r:id="rId37"/>
    <p:sldId id="358" r:id="rId38"/>
    <p:sldId id="359" r:id="rId39"/>
    <p:sldId id="360" r:id="rId40"/>
    <p:sldId id="361" r:id="rId41"/>
    <p:sldId id="345" r:id="rId42"/>
    <p:sldId id="346" r:id="rId43"/>
    <p:sldId id="330" r:id="rId44"/>
    <p:sldId id="347" r:id="rId45"/>
    <p:sldId id="348" r:id="rId46"/>
    <p:sldId id="349" r:id="rId47"/>
    <p:sldId id="350" r:id="rId48"/>
  </p:sldIdLst>
  <p:sldSz cx="9144000" cy="6858000" type="screen4x3"/>
  <p:notesSz cx="6858000" cy="9144000"/>
  <p:defaultTextStyle>
    <a:defPPr>
      <a:defRPr lang="en-US"/>
    </a:defPPr>
    <a:lvl1pPr algn="r" rtl="0" eaLnBrk="0" fontAlgn="base" hangingPunct="0">
      <a:spcBef>
        <a:spcPct val="0"/>
      </a:spcBef>
      <a:spcAft>
        <a:spcPct val="0"/>
      </a:spcAft>
      <a:defRPr sz="2400" kern="1200">
        <a:solidFill>
          <a:srgbClr val="CC3300"/>
        </a:solidFill>
        <a:latin typeface="Arial" charset="0"/>
        <a:ea typeface="+mn-ea"/>
        <a:cs typeface="Homa" pitchFamily="2" charset="-78"/>
      </a:defRPr>
    </a:lvl1pPr>
    <a:lvl2pPr marL="457200" algn="r" rtl="0" eaLnBrk="0" fontAlgn="base" hangingPunct="0">
      <a:spcBef>
        <a:spcPct val="0"/>
      </a:spcBef>
      <a:spcAft>
        <a:spcPct val="0"/>
      </a:spcAft>
      <a:defRPr sz="2400" kern="1200">
        <a:solidFill>
          <a:srgbClr val="CC3300"/>
        </a:solidFill>
        <a:latin typeface="Arial" charset="0"/>
        <a:ea typeface="+mn-ea"/>
        <a:cs typeface="Homa" pitchFamily="2" charset="-78"/>
      </a:defRPr>
    </a:lvl2pPr>
    <a:lvl3pPr marL="914400" algn="r" rtl="0" eaLnBrk="0" fontAlgn="base" hangingPunct="0">
      <a:spcBef>
        <a:spcPct val="0"/>
      </a:spcBef>
      <a:spcAft>
        <a:spcPct val="0"/>
      </a:spcAft>
      <a:defRPr sz="2400" kern="1200">
        <a:solidFill>
          <a:srgbClr val="CC3300"/>
        </a:solidFill>
        <a:latin typeface="Arial" charset="0"/>
        <a:ea typeface="+mn-ea"/>
        <a:cs typeface="Homa" pitchFamily="2" charset="-78"/>
      </a:defRPr>
    </a:lvl3pPr>
    <a:lvl4pPr marL="1371600" algn="r" rtl="0" eaLnBrk="0" fontAlgn="base" hangingPunct="0">
      <a:spcBef>
        <a:spcPct val="0"/>
      </a:spcBef>
      <a:spcAft>
        <a:spcPct val="0"/>
      </a:spcAft>
      <a:defRPr sz="2400" kern="1200">
        <a:solidFill>
          <a:srgbClr val="CC3300"/>
        </a:solidFill>
        <a:latin typeface="Arial" charset="0"/>
        <a:ea typeface="+mn-ea"/>
        <a:cs typeface="Homa" pitchFamily="2" charset="-78"/>
      </a:defRPr>
    </a:lvl4pPr>
    <a:lvl5pPr marL="1828800" algn="r" rtl="0" eaLnBrk="0" fontAlgn="base" hangingPunct="0">
      <a:spcBef>
        <a:spcPct val="0"/>
      </a:spcBef>
      <a:spcAft>
        <a:spcPct val="0"/>
      </a:spcAft>
      <a:defRPr sz="2400" kern="1200">
        <a:solidFill>
          <a:srgbClr val="CC3300"/>
        </a:solidFill>
        <a:latin typeface="Arial" charset="0"/>
        <a:ea typeface="+mn-ea"/>
        <a:cs typeface="Homa" pitchFamily="2" charset="-78"/>
      </a:defRPr>
    </a:lvl5pPr>
    <a:lvl6pPr marL="2286000" algn="r" defTabSz="914400" rtl="1" eaLnBrk="1" latinLnBrk="0" hangingPunct="1">
      <a:defRPr sz="2400" kern="1200">
        <a:solidFill>
          <a:srgbClr val="CC3300"/>
        </a:solidFill>
        <a:latin typeface="Arial" charset="0"/>
        <a:ea typeface="+mn-ea"/>
        <a:cs typeface="Homa" pitchFamily="2" charset="-78"/>
      </a:defRPr>
    </a:lvl6pPr>
    <a:lvl7pPr marL="2743200" algn="r" defTabSz="914400" rtl="1" eaLnBrk="1" latinLnBrk="0" hangingPunct="1">
      <a:defRPr sz="2400" kern="1200">
        <a:solidFill>
          <a:srgbClr val="CC3300"/>
        </a:solidFill>
        <a:latin typeface="Arial" charset="0"/>
        <a:ea typeface="+mn-ea"/>
        <a:cs typeface="Homa" pitchFamily="2" charset="-78"/>
      </a:defRPr>
    </a:lvl7pPr>
    <a:lvl8pPr marL="3200400" algn="r" defTabSz="914400" rtl="1" eaLnBrk="1" latinLnBrk="0" hangingPunct="1">
      <a:defRPr sz="2400" kern="1200">
        <a:solidFill>
          <a:srgbClr val="CC3300"/>
        </a:solidFill>
        <a:latin typeface="Arial" charset="0"/>
        <a:ea typeface="+mn-ea"/>
        <a:cs typeface="Homa" pitchFamily="2" charset="-78"/>
      </a:defRPr>
    </a:lvl8pPr>
    <a:lvl9pPr marL="3657600" algn="r" defTabSz="914400" rtl="1" eaLnBrk="1" latinLnBrk="0" hangingPunct="1">
      <a:defRPr sz="2400" kern="1200">
        <a:solidFill>
          <a:srgbClr val="CC3300"/>
        </a:solidFill>
        <a:latin typeface="Arial" charset="0"/>
        <a:ea typeface="+mn-ea"/>
        <a:cs typeface="Homa" pitchFamily="2" charset="-7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bedshah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D600"/>
    <a:srgbClr val="FF0000"/>
    <a:srgbClr val="C6A000"/>
    <a:srgbClr val="FFFF00"/>
    <a:srgbClr val="99FF33"/>
    <a:srgbClr val="C0C0C0"/>
    <a:srgbClr val="CC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5254" autoAdjust="0"/>
  </p:normalViewPr>
  <p:slideViewPr>
    <p:cSldViewPr>
      <p:cViewPr>
        <p:scale>
          <a:sx n="77" d="100"/>
          <a:sy n="77" d="100"/>
        </p:scale>
        <p:origin x="-1188"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6"/>
    </p:cViewPr>
  </p:sorterViewPr>
  <p:notesViewPr>
    <p:cSldViewPr>
      <p:cViewPr varScale="1">
        <p:scale>
          <a:sx n="57" d="100"/>
          <a:sy n="57" d="100"/>
        </p:scale>
        <p:origin x="-170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latin typeface="Times New Roman" pitchFamily="18" charset="0"/>
                <a:cs typeface="Times New Roman" pitchFamily="18" charset="0"/>
              </a:defRPr>
            </a:lvl1pPr>
          </a:lstStyle>
          <a:p>
            <a:endParaRPr lang="en-US"/>
          </a:p>
        </p:txBody>
      </p:sp>
      <p:sp>
        <p:nvSpPr>
          <p:cNvPr id="153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latin typeface="Times New Roman" pitchFamily="18" charset="0"/>
                <a:cs typeface="Times New Roman" pitchFamily="18" charset="0"/>
              </a:defRPr>
            </a:lvl1pPr>
          </a:lstStyle>
          <a:p>
            <a:endParaRPr lang="en-US"/>
          </a:p>
        </p:txBody>
      </p:sp>
      <p:sp>
        <p:nvSpPr>
          <p:cNvPr id="153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Times New Roman" pitchFamily="18" charset="0"/>
                <a:cs typeface="Times New Roman" pitchFamily="18" charset="0"/>
              </a:defRPr>
            </a:lvl1pPr>
          </a:lstStyle>
          <a:p>
            <a:endParaRPr lang="en-US"/>
          </a:p>
        </p:txBody>
      </p:sp>
      <p:sp>
        <p:nvSpPr>
          <p:cNvPr id="153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Times New Roman" pitchFamily="18" charset="0"/>
                <a:cs typeface="Times New Roman" pitchFamily="18" charset="0"/>
              </a:defRPr>
            </a:lvl1pPr>
          </a:lstStyle>
          <a:p>
            <a:fld id="{A9050ECD-6B4E-40DC-A9D7-6A73AB9F0B8D}" type="slidenum">
              <a:rPr lang="ar-SA"/>
              <a:pPr/>
              <a:t>‹#›</a:t>
            </a:fld>
            <a:endParaRPr lang="en-US"/>
          </a:p>
        </p:txBody>
      </p:sp>
    </p:spTree>
    <p:extLst>
      <p:ext uri="{BB962C8B-B14F-4D97-AF65-F5344CB8AC3E}">
        <p14:creationId xmlns:p14="http://schemas.microsoft.com/office/powerpoint/2010/main" val="1808789519"/>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Times New Roman" pitchFamily="18" charset="0"/>
        <a:ea typeface="+mn-ea"/>
        <a:cs typeface="Arial" charset="0"/>
      </a:defRPr>
    </a:lvl1pPr>
    <a:lvl2pPr marL="457200" algn="r" rtl="1" fontAlgn="base">
      <a:spcBef>
        <a:spcPct val="30000"/>
      </a:spcBef>
      <a:spcAft>
        <a:spcPct val="0"/>
      </a:spcAft>
      <a:defRPr sz="1200" kern="1200">
        <a:solidFill>
          <a:schemeClr val="tx1"/>
        </a:solidFill>
        <a:latin typeface="Times New Roman" pitchFamily="18" charset="0"/>
        <a:ea typeface="+mn-ea"/>
        <a:cs typeface="Arial" charset="0"/>
      </a:defRPr>
    </a:lvl2pPr>
    <a:lvl3pPr marL="914400" algn="r" rtl="1" fontAlgn="base">
      <a:spcBef>
        <a:spcPct val="30000"/>
      </a:spcBef>
      <a:spcAft>
        <a:spcPct val="0"/>
      </a:spcAft>
      <a:defRPr sz="1200" kern="1200">
        <a:solidFill>
          <a:schemeClr val="tx1"/>
        </a:solidFill>
        <a:latin typeface="Times New Roman" pitchFamily="18" charset="0"/>
        <a:ea typeface="+mn-ea"/>
        <a:cs typeface="Arial" charset="0"/>
      </a:defRPr>
    </a:lvl3pPr>
    <a:lvl4pPr marL="1371600" algn="r" rtl="1" fontAlgn="base">
      <a:spcBef>
        <a:spcPct val="30000"/>
      </a:spcBef>
      <a:spcAft>
        <a:spcPct val="0"/>
      </a:spcAft>
      <a:defRPr sz="1200" kern="1200">
        <a:solidFill>
          <a:schemeClr val="tx1"/>
        </a:solidFill>
        <a:latin typeface="Times New Roman" pitchFamily="18" charset="0"/>
        <a:ea typeface="+mn-ea"/>
        <a:cs typeface="Arial" charset="0"/>
      </a:defRPr>
    </a:lvl4pPr>
    <a:lvl5pPr marL="1828800" algn="r" rtl="1" fontAlgn="base">
      <a:spcBef>
        <a:spcPct val="30000"/>
      </a:spcBef>
      <a:spcAft>
        <a:spcPct val="0"/>
      </a:spcAft>
      <a:defRPr sz="1200" kern="1200">
        <a:solidFill>
          <a:schemeClr val="tx1"/>
        </a:solidFill>
        <a:latin typeface="Times New Roman" pitchFamily="18" charset="0"/>
        <a:ea typeface="+mn-ea"/>
        <a:cs typeface="Arial"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050ECD-6B4E-40DC-A9D7-6A73AB9F0B8D}" type="slidenum">
              <a:rPr lang="ar-SA" smtClean="0"/>
              <a:pPr/>
              <a:t>36</a:t>
            </a:fld>
            <a:endParaRPr lang="en-US"/>
          </a:p>
        </p:txBody>
      </p:sp>
    </p:spTree>
    <p:extLst>
      <p:ext uri="{BB962C8B-B14F-4D97-AF65-F5344CB8AC3E}">
        <p14:creationId xmlns:p14="http://schemas.microsoft.com/office/powerpoint/2010/main" val="1701459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A9A57-3A10-45F8-B334-A1D28734381E}" type="slidenum">
              <a:rPr lang="ar-SA"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965CC-BDAA-4EA4-92F4-47CE1DD3BB8E}"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C45350-C882-4D01-BFC6-758999A9AAFD}" type="slidenum">
              <a:rPr lang="ar-SA"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EE283761-E8A4-4935-9FB8-DE831A1EA361}" type="slidenum">
              <a:rPr lang="ar-SA"/>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fa-IR"/>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F27365F6-5A3E-4450-B117-33EC65CFE4A3}"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0F5B30-2ED6-41DB-8F04-92DCAA5F08E3}"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2F672-66B5-4632-9DE2-0FFB1FC49087}" type="slidenum">
              <a:rPr lang="ar-SA"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EAD575-3361-4C13-BD7F-E1D049F1F669}"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D7A045-32F2-4ECC-940F-584AD5300DD3}"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81EA9C-BBC3-4F7F-9225-D326FAC555FB}"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6BE489-959B-4391-8E74-00323F21D273}"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4342D-2E4E-40AD-A39C-BA50FB088BD3}"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FC03D-453B-43B9-AF8A-1E68E008C8F5}" type="slidenum">
              <a:rPr lang="ar-SA"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E5FAF6-5DDE-4190-956E-819CF0B16BDA}" type="slidenum">
              <a:rPr lang="ar-SA" smtClean="0"/>
              <a:pPr/>
              <a:t>‹#›</a:t>
            </a:fld>
            <a:endParaRPr lang="en-U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89700741-D6C2-4C0F-925D-84149CEF6254}" type="slidenum">
              <a:rPr lang="ar-SA"/>
              <a:pPr/>
              <a:t>1</a:t>
            </a:fld>
            <a:endParaRPr lang="en-US"/>
          </a:p>
        </p:txBody>
      </p:sp>
      <p:sp>
        <p:nvSpPr>
          <p:cNvPr id="16389" name="Text Box 5"/>
          <p:cNvSpPr txBox="1">
            <a:spLocks noChangeArrowheads="1"/>
          </p:cNvSpPr>
          <p:nvPr/>
        </p:nvSpPr>
        <p:spPr bwMode="auto">
          <a:xfrm>
            <a:off x="2916238" y="981075"/>
            <a:ext cx="4608512" cy="366713"/>
          </a:xfrm>
          <a:prstGeom prst="rect">
            <a:avLst/>
          </a:prstGeom>
          <a:noFill/>
          <a:ln w="9525">
            <a:noFill/>
            <a:miter lim="800000"/>
            <a:headEnd/>
            <a:tailEnd/>
          </a:ln>
          <a:effectLst/>
        </p:spPr>
        <p:txBody>
          <a:bodyPr>
            <a:spAutoFit/>
          </a:bodyPr>
          <a:lstStyle/>
          <a:p>
            <a:pPr algn="l">
              <a:spcBef>
                <a:spcPct val="50000"/>
              </a:spcBef>
            </a:pPr>
            <a:endParaRPr lang="fa-IR" sz="1800">
              <a:solidFill>
                <a:schemeClr val="tx1"/>
              </a:solidFill>
              <a:cs typeface="Times New Roman" pitchFamily="18" charset="0"/>
            </a:endParaRPr>
          </a:p>
        </p:txBody>
      </p:sp>
      <p:sp>
        <p:nvSpPr>
          <p:cNvPr id="16392" name="Text Box 8"/>
          <p:cNvSpPr txBox="1">
            <a:spLocks noChangeArrowheads="1"/>
          </p:cNvSpPr>
          <p:nvPr/>
        </p:nvSpPr>
        <p:spPr bwMode="auto">
          <a:xfrm>
            <a:off x="1908175" y="1571612"/>
            <a:ext cx="5545138" cy="823912"/>
          </a:xfrm>
          <a:prstGeom prst="rect">
            <a:avLst/>
          </a:prstGeom>
          <a:noFill/>
          <a:ln w="9525">
            <a:noFill/>
            <a:miter lim="800000"/>
            <a:headEnd/>
            <a:tailEnd/>
          </a:ln>
          <a:effectLst/>
        </p:spPr>
        <p:txBody>
          <a:bodyPr>
            <a:spAutoFit/>
          </a:bodyPr>
          <a:lstStyle/>
          <a:p>
            <a:pPr algn="ctr">
              <a:spcBef>
                <a:spcPct val="50000"/>
              </a:spcBef>
            </a:pPr>
            <a:r>
              <a:rPr lang="fa-IR" sz="4800" dirty="0">
                <a:solidFill>
                  <a:schemeClr val="tx1"/>
                </a:solidFill>
                <a:latin typeface="Akram" pitchFamily="2" charset="2"/>
                <a:cs typeface="2  Nazanin" pitchFamily="2" charset="-78"/>
              </a:rPr>
              <a:t>فصل پنجم</a:t>
            </a:r>
            <a:endParaRPr lang="en-US" sz="4800" dirty="0">
              <a:solidFill>
                <a:schemeClr val="tx1"/>
              </a:solidFill>
              <a:latin typeface="Akram" pitchFamily="2" charset="2"/>
              <a:cs typeface="2  Nazanin" pitchFamily="2" charset="-78"/>
            </a:endParaRPr>
          </a:p>
        </p:txBody>
      </p:sp>
      <p:sp>
        <p:nvSpPr>
          <p:cNvPr id="16393" name="Text Box 9"/>
          <p:cNvSpPr txBox="1">
            <a:spLocks noChangeArrowheads="1"/>
          </p:cNvSpPr>
          <p:nvPr/>
        </p:nvSpPr>
        <p:spPr bwMode="auto">
          <a:xfrm>
            <a:off x="536575" y="2643182"/>
            <a:ext cx="7991475" cy="2169825"/>
          </a:xfrm>
          <a:prstGeom prst="rect">
            <a:avLst/>
          </a:prstGeom>
          <a:noFill/>
          <a:ln w="9525" algn="ctr">
            <a:noFill/>
            <a:miter lim="800000"/>
            <a:headEnd/>
            <a:tailEnd/>
          </a:ln>
          <a:effectLst/>
        </p:spPr>
        <p:txBody>
          <a:bodyPr>
            <a:spAutoFit/>
          </a:bodyPr>
          <a:lstStyle/>
          <a:p>
            <a:pPr algn="ctr" rtl="1">
              <a:spcBef>
                <a:spcPct val="50000"/>
              </a:spcBef>
            </a:pPr>
            <a:r>
              <a:rPr lang="fa-IR" sz="5400" dirty="0">
                <a:solidFill>
                  <a:schemeClr val="tx1"/>
                </a:solidFill>
                <a:latin typeface="Akram" pitchFamily="2" charset="2"/>
                <a:cs typeface="2  Nazanin" pitchFamily="2" charset="-78"/>
              </a:rPr>
              <a:t>مسائل ارضای </a:t>
            </a:r>
            <a:r>
              <a:rPr lang="fa-IR" sz="5400" dirty="0" smtClean="0">
                <a:solidFill>
                  <a:schemeClr val="tx1"/>
                </a:solidFill>
                <a:latin typeface="Akram" pitchFamily="2" charset="2"/>
                <a:cs typeface="2  Nazanin" pitchFamily="2" charset="-78"/>
              </a:rPr>
              <a:t>محدوديت</a:t>
            </a:r>
            <a:r>
              <a:rPr lang="en-US" sz="5400" dirty="0" smtClean="0">
                <a:solidFill>
                  <a:schemeClr val="tx1"/>
                </a:solidFill>
                <a:cs typeface="2  Nazanin" pitchFamily="2" charset="-78"/>
              </a:rPr>
              <a:t> (CSP)</a:t>
            </a:r>
            <a:endParaRPr lang="fa-IR" sz="5400" dirty="0" smtClean="0">
              <a:solidFill>
                <a:schemeClr val="tx1"/>
              </a:solidFill>
              <a:cs typeface="2  Nazanin" pitchFamily="2" charset="-78"/>
            </a:endParaRPr>
          </a:p>
          <a:p>
            <a:pPr algn="ctr" rtl="1">
              <a:spcBef>
                <a:spcPct val="50000"/>
              </a:spcBef>
            </a:pPr>
            <a:r>
              <a:rPr lang="en-US" sz="5400" dirty="0" smtClean="0">
                <a:solidFill>
                  <a:schemeClr val="tx1"/>
                </a:solidFill>
                <a:latin typeface="Akram" pitchFamily="2" charset="2"/>
                <a:cs typeface="2  Nazanin" pitchFamily="2" charset="-78"/>
              </a:rPr>
              <a:t> </a:t>
            </a:r>
            <a:endParaRPr lang="en-US" sz="5400" dirty="0">
              <a:solidFill>
                <a:schemeClr val="tx1"/>
              </a:solidFill>
              <a:latin typeface="Akram" pitchFamily="2" charset="2"/>
              <a:cs typeface="2  Nazanin" pitchFamily="2" charset="-7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894" name="Picture 6" descr="cryptarithmetic"/>
          <p:cNvPicPr>
            <a:picLocks noGrp="1" noChangeAspect="1" noChangeArrowheads="1"/>
          </p:cNvPicPr>
          <p:nvPr>
            <p:ph/>
          </p:nvPr>
        </p:nvPicPr>
        <p:blipFill>
          <a:blip r:embed="rId2" cstate="print"/>
          <a:stretch>
            <a:fillRect/>
          </a:stretch>
        </p:blipFill>
        <p:spPr>
          <a:xfrm>
            <a:off x="2357422" y="1485889"/>
            <a:ext cx="4662850" cy="2443073"/>
          </a:xfrm>
          <a:noFill/>
          <a:ln/>
        </p:spPr>
      </p:pic>
      <p:sp>
        <p:nvSpPr>
          <p:cNvPr id="8" name="Slide Number Placeholder 4"/>
          <p:cNvSpPr>
            <a:spLocks noGrp="1"/>
          </p:cNvSpPr>
          <p:nvPr>
            <p:ph type="sldNum" sz="quarter" idx="12"/>
          </p:nvPr>
        </p:nvSpPr>
        <p:spPr/>
        <p:txBody>
          <a:bodyPr/>
          <a:lstStyle/>
          <a:p>
            <a:fld id="{F7DC9B32-10E2-4580-AE18-9DFA13CE9C5E}" type="slidenum">
              <a:rPr lang="ar-SA"/>
              <a:pPr/>
              <a:t>10</a:t>
            </a:fld>
            <a:endParaRPr lang="en-US"/>
          </a:p>
        </p:txBody>
      </p:sp>
      <p:sp>
        <p:nvSpPr>
          <p:cNvPr id="293896" name="Text Box 8"/>
          <p:cNvSpPr txBox="1">
            <a:spLocks noChangeArrowheads="1"/>
          </p:cNvSpPr>
          <p:nvPr/>
        </p:nvSpPr>
        <p:spPr bwMode="auto">
          <a:xfrm>
            <a:off x="251520" y="3933056"/>
            <a:ext cx="8281293" cy="1600438"/>
          </a:xfrm>
          <a:prstGeom prst="rect">
            <a:avLst/>
          </a:prstGeom>
          <a:noFill/>
          <a:ln w="9525" algn="ctr">
            <a:noFill/>
            <a:miter lim="800000"/>
            <a:headEnd/>
            <a:tailEnd/>
          </a:ln>
          <a:effectLst/>
        </p:spPr>
        <p:txBody>
          <a:bodyPr wrap="square">
            <a:spAutoFit/>
          </a:bodyPr>
          <a:lstStyle/>
          <a:p>
            <a:pPr rtl="1">
              <a:lnSpc>
                <a:spcPct val="150000"/>
              </a:lnSpc>
              <a:spcBef>
                <a:spcPct val="50000"/>
              </a:spcBef>
            </a:pPr>
            <a:r>
              <a:rPr lang="fa-IR" sz="2800" dirty="0">
                <a:solidFill>
                  <a:schemeClr val="tx1"/>
                </a:solidFill>
                <a:cs typeface="2  Nazanin" pitchFamily="2" charset="-78"/>
              </a:rPr>
              <a:t>متغيرها:</a:t>
            </a:r>
            <a:r>
              <a:rPr lang="en-US" sz="2800" dirty="0">
                <a:solidFill>
                  <a:schemeClr val="tx1"/>
                </a:solidFill>
                <a:cs typeface="2  Nazanin" pitchFamily="2" charset="-78"/>
              </a:rPr>
              <a:t> </a:t>
            </a:r>
            <a:r>
              <a:rPr lang="en-US" dirty="0" smtClean="0">
                <a:solidFill>
                  <a:schemeClr val="tx1"/>
                </a:solidFill>
                <a:cs typeface="2  Nazanin" pitchFamily="2" charset="-78"/>
              </a:rPr>
              <a:t>F,T,U,W,R,O,X1,X2,X3 </a:t>
            </a:r>
            <a:r>
              <a:rPr lang="fa-IR" sz="2800" dirty="0" smtClean="0">
                <a:solidFill>
                  <a:schemeClr val="tx1"/>
                </a:solidFill>
                <a:cs typeface="2  Nazanin" pitchFamily="2" charset="-78"/>
              </a:rPr>
              <a:t>       </a:t>
            </a:r>
            <a:r>
              <a:rPr lang="fa-IR" sz="2800" dirty="0">
                <a:solidFill>
                  <a:schemeClr val="tx1"/>
                </a:solidFill>
                <a:cs typeface="2  Nazanin" pitchFamily="2" charset="-78"/>
              </a:rPr>
              <a:t>دامنه:</a:t>
            </a:r>
            <a:r>
              <a:rPr lang="fa-IR" sz="2800" b="1" dirty="0">
                <a:solidFill>
                  <a:schemeClr val="tx1"/>
                </a:solidFill>
                <a:cs typeface="2  Nazanin" pitchFamily="2" charset="-78"/>
              </a:rPr>
              <a:t>{</a:t>
            </a:r>
            <a:r>
              <a:rPr lang="fa-IR" dirty="0">
                <a:solidFill>
                  <a:schemeClr val="tx1"/>
                </a:solidFill>
                <a:cs typeface="2  Nazanin" pitchFamily="2" charset="-78"/>
              </a:rPr>
              <a:t>9و8و7و6و5و4و3و2و1و0</a:t>
            </a:r>
            <a:r>
              <a:rPr lang="fa-IR" sz="2800" b="1" dirty="0" smtClean="0">
                <a:solidFill>
                  <a:schemeClr val="tx1"/>
                </a:solidFill>
                <a:cs typeface="2  Nazanin" pitchFamily="2" charset="-78"/>
              </a:rPr>
              <a:t>}</a:t>
            </a:r>
            <a:endParaRPr lang="en-US" sz="2800" b="1" dirty="0" smtClean="0">
              <a:solidFill>
                <a:schemeClr val="tx1"/>
              </a:solidFill>
              <a:cs typeface="2  Nazanin" pitchFamily="2" charset="-78"/>
            </a:endParaRPr>
          </a:p>
          <a:p>
            <a:pPr rtl="1">
              <a:lnSpc>
                <a:spcPct val="150000"/>
              </a:lnSpc>
              <a:spcBef>
                <a:spcPct val="50000"/>
              </a:spcBef>
            </a:pPr>
            <a:r>
              <a:rPr lang="fa-IR" sz="2000" b="1" dirty="0" smtClean="0">
                <a:solidFill>
                  <a:schemeClr val="tx2">
                    <a:lumMod val="75000"/>
                  </a:schemeClr>
                </a:solidFill>
              </a:rPr>
              <a:t>در </a:t>
            </a:r>
            <a:r>
              <a:rPr lang="fa-IR" sz="2000" b="1" dirty="0">
                <a:solidFill>
                  <a:schemeClr val="tx2">
                    <a:lumMod val="75000"/>
                  </a:schemeClr>
                </a:solidFill>
              </a:rPr>
              <a:t>مساله رمز نگاری کلا ۲ نوع محدودیت </a:t>
            </a:r>
            <a:r>
              <a:rPr lang="fa-IR" sz="2000" b="1" dirty="0" smtClean="0">
                <a:solidFill>
                  <a:schemeClr val="tx2">
                    <a:lumMod val="75000"/>
                  </a:schemeClr>
                </a:solidFill>
              </a:rPr>
              <a:t>داریم</a:t>
            </a:r>
            <a:r>
              <a:rPr lang="en-US" sz="2800" dirty="0" smtClean="0"/>
              <a:t>1- </a:t>
            </a:r>
            <a:r>
              <a:rPr lang="en-US" sz="2800" dirty="0" err="1" smtClean="0"/>
              <a:t>Alldifferent</a:t>
            </a:r>
            <a:r>
              <a:rPr lang="en-US" sz="2800" dirty="0" smtClean="0"/>
              <a:t> (F,O,U,R,W,T)    </a:t>
            </a:r>
            <a:r>
              <a:rPr lang="en-US" sz="2800" dirty="0" smtClean="0">
                <a:solidFill>
                  <a:schemeClr val="tx2">
                    <a:lumMod val="75000"/>
                  </a:schemeClr>
                </a:solidFill>
              </a:rPr>
              <a:t>:</a:t>
            </a:r>
            <a:endParaRPr lang="fa-IR" sz="2800" b="1" dirty="0">
              <a:solidFill>
                <a:schemeClr val="tx2">
                  <a:lumMod val="75000"/>
                </a:schemeClr>
              </a:solidFill>
              <a:cs typeface="2  Nazanin" pitchFamily="2" charset="-78"/>
            </a:endParaRPr>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a:t>
            </a:r>
            <a:r>
              <a:rPr lang="en-US" sz="3600" dirty="0" smtClean="0">
                <a:solidFill>
                  <a:schemeClr val="tx1"/>
                </a:solidFill>
                <a:cs typeface="2  Nazanin" pitchFamily="2" charset="-78"/>
              </a:rPr>
              <a:t>CSP</a:t>
            </a:r>
            <a:r>
              <a:rPr lang="fa-IR" sz="3600" dirty="0" smtClean="0">
                <a:solidFill>
                  <a:schemeClr val="tx1"/>
                </a:solidFill>
                <a:cs typeface="2  Nazanin" pitchFamily="2" charset="-78"/>
              </a:rPr>
              <a:t>: رمزنگاری</a:t>
            </a:r>
            <a:endParaRPr lang="en-US" sz="3600" dirty="0">
              <a:solidFill>
                <a:schemeClr val="tx1"/>
              </a:solidFill>
              <a:latin typeface="Times New Roman" pitchFamily="18" charset="0"/>
              <a:cs typeface="2  Nazanin" pitchFamily="2" charset="-78"/>
            </a:endParaRPr>
          </a:p>
        </p:txBody>
      </p:sp>
      <p:sp>
        <p:nvSpPr>
          <p:cNvPr id="2" name="TextBox 1"/>
          <p:cNvSpPr txBox="1"/>
          <p:nvPr/>
        </p:nvSpPr>
        <p:spPr>
          <a:xfrm>
            <a:off x="18694" y="5661248"/>
            <a:ext cx="9036496" cy="830997"/>
          </a:xfrm>
          <a:prstGeom prst="rect">
            <a:avLst/>
          </a:prstGeom>
          <a:noFill/>
        </p:spPr>
        <p:txBody>
          <a:bodyPr wrap="square" rtlCol="0">
            <a:spAutoFit/>
          </a:bodyPr>
          <a:lstStyle/>
          <a:p>
            <a:pPr algn="l"/>
            <a:r>
              <a:rPr lang="en-US" dirty="0" smtClean="0"/>
              <a:t>2- O + O = R + 10*X1,   W+W+x1 = U + 10*x2,</a:t>
            </a:r>
          </a:p>
          <a:p>
            <a:pPr algn="l"/>
            <a:r>
              <a:rPr lang="en-US" dirty="0"/>
              <a:t> </a:t>
            </a:r>
            <a:r>
              <a:rPr lang="en-US" dirty="0" smtClean="0"/>
              <a:t>    T+T+x2 = O + 10 *x3     </a:t>
            </a:r>
            <a:r>
              <a:rPr lang="en-US" dirty="0" err="1" smtClean="0"/>
              <a:t>X3</a:t>
            </a:r>
            <a:r>
              <a:rPr lang="en-US" dirty="0" smtClean="0"/>
              <a:t> = F     </a:t>
            </a:r>
            <a:endParaRPr lang="en-US" dirty="0"/>
          </a:p>
        </p:txBody>
      </p:sp>
    </p:spTree>
    <p:extLst>
      <p:ext uri="{BB962C8B-B14F-4D97-AF65-F5344CB8AC3E}">
        <p14:creationId xmlns:p14="http://schemas.microsoft.com/office/powerpoint/2010/main" val="3807509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a-IR" dirty="0"/>
              <a:t>بعد از توصیف مساله به صورت ارضای محدودیت باید فضای حالتش را توصیف کنیم:</a:t>
            </a:r>
          </a:p>
          <a:p>
            <a:r>
              <a:rPr lang="fa-IR" dirty="0"/>
              <a:t>۱- از حالت اولیه شروع کن</a:t>
            </a:r>
          </a:p>
          <a:p>
            <a:r>
              <a:rPr lang="fa-IR" dirty="0"/>
              <a:t>۲- توسط تابع پسین تمام مابعد‌هایی‌ که از طریق ارضای محدودیت میتونیم آن را تولید کنیم تولید کن</a:t>
            </a:r>
          </a:p>
          <a:p>
            <a:r>
              <a:rPr lang="fa-IR" dirty="0"/>
              <a:t>۳- یک آزمون هدف داشته باش تا بتوانی‌ بر روی گره‌های درخت اعمال </a:t>
            </a:r>
            <a:r>
              <a:rPr lang="fa-IR" dirty="0" smtClean="0"/>
              <a:t>کنی‌</a:t>
            </a:r>
            <a:endParaRPr lang="en-US" dirty="0" smtClean="0"/>
          </a:p>
          <a:p>
            <a:r>
              <a:rPr lang="en-US" dirty="0" smtClean="0"/>
              <a:t>General Algorithm in slide 13</a:t>
            </a:r>
            <a:endParaRPr lang="fa-IR" dirty="0"/>
          </a:p>
          <a:p>
            <a:pPr marL="0" indent="0">
              <a:buNone/>
            </a:pPr>
            <a:endParaRPr lang="en-US" dirty="0"/>
          </a:p>
        </p:txBody>
      </p:sp>
      <p:sp>
        <p:nvSpPr>
          <p:cNvPr id="3" name="Slide Number Placeholder 2"/>
          <p:cNvSpPr>
            <a:spLocks noGrp="1"/>
          </p:cNvSpPr>
          <p:nvPr>
            <p:ph type="sldNum" sz="quarter" idx="12"/>
          </p:nvPr>
        </p:nvSpPr>
        <p:spPr/>
        <p:txBody>
          <a:bodyPr/>
          <a:lstStyle/>
          <a:p>
            <a:fld id="{EE283761-E8A4-4935-9FB8-DE831A1EA361}" type="slidenum">
              <a:rPr lang="ar-SA" smtClean="0"/>
              <a:pPr/>
              <a:t>11</a:t>
            </a:fld>
            <a:endParaRPr lang="en-US"/>
          </a:p>
        </p:txBody>
      </p:sp>
    </p:spTree>
    <p:extLst>
      <p:ext uri="{BB962C8B-B14F-4D97-AF65-F5344CB8AC3E}">
        <p14:creationId xmlns:p14="http://schemas.microsoft.com/office/powerpoint/2010/main" val="2682301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flipH="1">
            <a:off x="2555776" y="1279848"/>
            <a:ext cx="1512168"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4634124" y="1811834"/>
            <a:ext cx="1" cy="397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508104" y="1252581"/>
            <a:ext cx="1531933" cy="3425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extLst>
              <p:ext uri="{D42A27DB-BD31-4B8C-83A1-F6EECF244321}">
                <p14:modId xmlns:p14="http://schemas.microsoft.com/office/powerpoint/2010/main" val="1006577956"/>
              </p:ext>
            </p:extLst>
          </p:nvPr>
        </p:nvGraphicFramePr>
        <p:xfrm>
          <a:off x="4067944" y="362028"/>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999590593"/>
              </p:ext>
            </p:extLst>
          </p:nvPr>
        </p:nvGraphicFramePr>
        <p:xfrm>
          <a:off x="1547664" y="1279848"/>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r>
                        <a:rPr lang="en-US" b="0" dirty="0" smtClean="0">
                          <a:solidFill>
                            <a:schemeClr val="tx2">
                              <a:lumMod val="75000"/>
                            </a:schemeClr>
                          </a:solidFill>
                        </a:rPr>
                        <a:t>Q</a:t>
                      </a:r>
                      <a:endParaRPr lang="en-US" b="0" dirty="0">
                        <a:solidFill>
                          <a:schemeClr val="tx2">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5" name="TextBox 14"/>
          <p:cNvSpPr txBox="1"/>
          <p:nvPr/>
        </p:nvSpPr>
        <p:spPr>
          <a:xfrm>
            <a:off x="1691680" y="343744"/>
            <a:ext cx="2138098" cy="461665"/>
          </a:xfrm>
          <a:prstGeom prst="rect">
            <a:avLst/>
          </a:prstGeom>
          <a:noFill/>
        </p:spPr>
        <p:txBody>
          <a:bodyPr wrap="square" rtlCol="0">
            <a:spAutoFit/>
          </a:bodyPr>
          <a:lstStyle/>
          <a:p>
            <a:r>
              <a:rPr lang="en-US" dirty="0" smtClean="0"/>
              <a:t>Initial state </a:t>
            </a:r>
            <a:r>
              <a:rPr lang="en-US" dirty="0" smtClean="0">
                <a:sym typeface="Wingdings" pitchFamily="2" charset="2"/>
              </a:rPr>
              <a:t></a:t>
            </a:r>
            <a:endParaRPr lang="en-US" dirty="0"/>
          </a:p>
        </p:txBody>
      </p:sp>
      <p:graphicFrame>
        <p:nvGraphicFramePr>
          <p:cNvPr id="20" name="Table 19"/>
          <p:cNvGraphicFramePr>
            <a:graphicFrameLocks noGrp="1"/>
          </p:cNvGraphicFramePr>
          <p:nvPr>
            <p:extLst>
              <p:ext uri="{D42A27DB-BD31-4B8C-83A1-F6EECF244321}">
                <p14:modId xmlns:p14="http://schemas.microsoft.com/office/powerpoint/2010/main" val="3009656916"/>
              </p:ext>
            </p:extLst>
          </p:nvPr>
        </p:nvGraphicFramePr>
        <p:xfrm>
          <a:off x="7061741" y="1352454"/>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21" name="Straight Arrow Connector 20"/>
          <p:cNvCxnSpPr/>
          <p:nvPr/>
        </p:nvCxnSpPr>
        <p:spPr>
          <a:xfrm>
            <a:off x="5508105" y="1780659"/>
            <a:ext cx="432047" cy="4282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704937" y="2489175"/>
            <a:ext cx="1138266" cy="461665"/>
          </a:xfrm>
          <a:prstGeom prst="rect">
            <a:avLst/>
          </a:prstGeom>
          <a:noFill/>
        </p:spPr>
        <p:txBody>
          <a:bodyPr wrap="square" rtlCol="0">
            <a:spAutoFit/>
          </a:bodyPr>
          <a:lstStyle/>
          <a:p>
            <a:pPr algn="ctr"/>
            <a:r>
              <a:rPr lang="en-US" dirty="0" smtClean="0"/>
              <a:t>…</a:t>
            </a:r>
            <a:endParaRPr lang="en-US" dirty="0"/>
          </a:p>
        </p:txBody>
      </p:sp>
      <p:graphicFrame>
        <p:nvGraphicFramePr>
          <p:cNvPr id="19" name="Table 18"/>
          <p:cNvGraphicFramePr>
            <a:graphicFrameLocks noGrp="1"/>
          </p:cNvGraphicFramePr>
          <p:nvPr>
            <p:extLst>
              <p:ext uri="{D42A27DB-BD31-4B8C-83A1-F6EECF244321}">
                <p14:modId xmlns:p14="http://schemas.microsoft.com/office/powerpoint/2010/main" val="1111967227"/>
              </p:ext>
            </p:extLst>
          </p:nvPr>
        </p:nvGraphicFramePr>
        <p:xfrm>
          <a:off x="5148064" y="3008040"/>
          <a:ext cx="1235675" cy="1112108"/>
        </p:xfrm>
        <a:graphic>
          <a:graphicData uri="http://schemas.openxmlformats.org/drawingml/2006/table">
            <a:tbl>
              <a:tblPr>
                <a:tableStyleId>{5DA37D80-6434-44D0-A028-1B22A696006F}</a:tableStyleId>
              </a:tblPr>
              <a:tblGrid>
                <a:gridCol w="1235675"/>
              </a:tblGrid>
              <a:tr h="1112108">
                <a:tc>
                  <a:txBody>
                    <a:bodyPr/>
                    <a:lstStyle/>
                    <a:p>
                      <a:endParaRPr lang="en-US" dirty="0">
                        <a:ln>
                          <a:solidFill>
                            <a:sysClr val="windowText" lastClr="000000"/>
                          </a:solidFill>
                        </a:ln>
                        <a:solidFill>
                          <a:sysClr val="windowText" lastClr="00000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cxnSp>
        <p:nvCxnSpPr>
          <p:cNvPr id="25" name="Straight Arrow Connector 24"/>
          <p:cNvCxnSpPr/>
          <p:nvPr/>
        </p:nvCxnSpPr>
        <p:spPr>
          <a:xfrm flipH="1">
            <a:off x="1043608" y="2720008"/>
            <a:ext cx="864096" cy="397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2555778" y="2720008"/>
            <a:ext cx="360038" cy="397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2774917011"/>
              </p:ext>
            </p:extLst>
          </p:nvPr>
        </p:nvGraphicFramePr>
        <p:xfrm>
          <a:off x="431292" y="3117106"/>
          <a:ext cx="1476412" cy="1471424"/>
        </p:xfrm>
        <a:graphic>
          <a:graphicData uri="http://schemas.openxmlformats.org/drawingml/2006/table">
            <a:tbl>
              <a:tblPr firstRow="1" bandRow="1">
                <a:tableStyleId>{073A0DAA-6AF3-43AB-8588-CEC1D06C72B9}</a:tableStyleId>
              </a:tblPr>
              <a:tblGrid>
                <a:gridCol w="369103"/>
                <a:gridCol w="369103"/>
                <a:gridCol w="369103"/>
                <a:gridCol w="369103"/>
              </a:tblGrid>
              <a:tr h="374144">
                <a:tc>
                  <a:txBody>
                    <a:bodyPr/>
                    <a:lstStyle/>
                    <a:p>
                      <a:r>
                        <a:rPr lang="en-US" b="0" dirty="0" smtClean="0">
                          <a:solidFill>
                            <a:schemeClr val="tx2">
                              <a:lumMod val="75000"/>
                            </a:schemeClr>
                          </a:solidFill>
                        </a:rPr>
                        <a:t>Q</a:t>
                      </a:r>
                      <a:endParaRPr lang="en-US" b="0" dirty="0">
                        <a:solidFill>
                          <a:schemeClr val="tx2">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374284285"/>
              </p:ext>
            </p:extLst>
          </p:nvPr>
        </p:nvGraphicFramePr>
        <p:xfrm>
          <a:off x="2573654" y="3117106"/>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r>
                        <a:rPr lang="en-US" b="0" dirty="0" smtClean="0">
                          <a:solidFill>
                            <a:schemeClr val="tx2">
                              <a:lumMod val="75000"/>
                            </a:schemeClr>
                          </a:solidFill>
                        </a:rPr>
                        <a:t>Q</a:t>
                      </a:r>
                      <a:endParaRPr lang="en-US" b="0" dirty="0">
                        <a:solidFill>
                          <a:schemeClr val="tx2">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35" name="Straight Arrow Connector 34"/>
          <p:cNvCxnSpPr/>
          <p:nvPr/>
        </p:nvCxnSpPr>
        <p:spPr>
          <a:xfrm>
            <a:off x="3289720" y="4592216"/>
            <a:ext cx="0" cy="1985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8" name="Table 37"/>
          <p:cNvGraphicFramePr>
            <a:graphicFrameLocks noGrp="1"/>
          </p:cNvGraphicFramePr>
          <p:nvPr>
            <p:extLst>
              <p:ext uri="{D42A27DB-BD31-4B8C-83A1-F6EECF244321}">
                <p14:modId xmlns:p14="http://schemas.microsoft.com/office/powerpoint/2010/main" val="2994523565"/>
              </p:ext>
            </p:extLst>
          </p:nvPr>
        </p:nvGraphicFramePr>
        <p:xfrm>
          <a:off x="2573654" y="4880248"/>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r>
                        <a:rPr lang="en-US" b="0" dirty="0" smtClean="0">
                          <a:solidFill>
                            <a:schemeClr val="tx2">
                              <a:lumMod val="75000"/>
                            </a:schemeClr>
                          </a:solidFill>
                        </a:rPr>
                        <a:t>Q</a:t>
                      </a:r>
                      <a:endParaRPr lang="en-US" b="0" dirty="0">
                        <a:solidFill>
                          <a:schemeClr val="tx2">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39" name="Table 38"/>
          <p:cNvGraphicFramePr>
            <a:graphicFrameLocks noGrp="1"/>
          </p:cNvGraphicFramePr>
          <p:nvPr>
            <p:extLst>
              <p:ext uri="{D42A27DB-BD31-4B8C-83A1-F6EECF244321}">
                <p14:modId xmlns:p14="http://schemas.microsoft.com/office/powerpoint/2010/main" val="3282005765"/>
              </p:ext>
            </p:extLst>
          </p:nvPr>
        </p:nvGraphicFramePr>
        <p:xfrm>
          <a:off x="4228525" y="2359968"/>
          <a:ext cx="1476412" cy="1463040"/>
        </p:xfrm>
        <a:graphic>
          <a:graphicData uri="http://schemas.openxmlformats.org/drawingml/2006/table">
            <a:tbl>
              <a:tblPr firstRow="1" bandRow="1">
                <a:tableStyleId>{073A0DAA-6AF3-43AB-8588-CEC1D06C72B9}</a:tableStyleId>
              </a:tblPr>
              <a:tblGrid>
                <a:gridCol w="369103"/>
                <a:gridCol w="369103"/>
                <a:gridCol w="369103"/>
                <a:gridCol w="369103"/>
              </a:tblGrid>
              <a:tr h="260500">
                <a:tc>
                  <a:txBody>
                    <a:bodyPr/>
                    <a:lstStyle/>
                    <a:p>
                      <a:endParaRPr lang="en-US" b="0" dirty="0">
                        <a:solidFill>
                          <a:schemeClr val="tx2">
                            <a:lumMod val="7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r>
                        <a:rPr lang="en-US" dirty="0" smtClean="0"/>
                        <a:t>Q</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605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054" name="TextBox 2053"/>
          <p:cNvSpPr txBox="1"/>
          <p:nvPr/>
        </p:nvSpPr>
        <p:spPr>
          <a:xfrm>
            <a:off x="1043608" y="4653136"/>
            <a:ext cx="396044" cy="923330"/>
          </a:xfrm>
          <a:prstGeom prst="rect">
            <a:avLst/>
          </a:prstGeom>
          <a:noFill/>
        </p:spPr>
        <p:txBody>
          <a:bodyPr wrap="square" rtlCol="0">
            <a:spAutoFit/>
          </a:bodyPr>
          <a:lstStyle/>
          <a:p>
            <a:r>
              <a:rPr lang="en-US" sz="5400" dirty="0" smtClean="0"/>
              <a:t>×</a:t>
            </a:r>
            <a:endParaRPr lang="en-US" sz="5400" dirty="0"/>
          </a:p>
        </p:txBody>
      </p:sp>
      <p:sp>
        <p:nvSpPr>
          <p:cNvPr id="43" name="TextBox 42"/>
          <p:cNvSpPr txBox="1"/>
          <p:nvPr/>
        </p:nvSpPr>
        <p:spPr>
          <a:xfrm>
            <a:off x="2087724" y="5457998"/>
            <a:ext cx="396044" cy="923330"/>
          </a:xfrm>
          <a:prstGeom prst="rect">
            <a:avLst/>
          </a:prstGeom>
          <a:noFill/>
        </p:spPr>
        <p:txBody>
          <a:bodyPr wrap="square" rtlCol="0">
            <a:spAutoFit/>
          </a:bodyPr>
          <a:lstStyle/>
          <a:p>
            <a:r>
              <a:rPr lang="en-US" sz="5400" dirty="0" smtClean="0"/>
              <a:t>×</a:t>
            </a:r>
            <a:endParaRPr lang="en-US" sz="5400" dirty="0"/>
          </a:p>
        </p:txBody>
      </p:sp>
      <p:sp>
        <p:nvSpPr>
          <p:cNvPr id="2055" name="TextBox 2054"/>
          <p:cNvSpPr txBox="1"/>
          <p:nvPr/>
        </p:nvSpPr>
        <p:spPr>
          <a:xfrm>
            <a:off x="5940152" y="2907833"/>
            <a:ext cx="3203848" cy="1200329"/>
          </a:xfrm>
          <a:prstGeom prst="rect">
            <a:avLst/>
          </a:prstGeom>
          <a:noFill/>
        </p:spPr>
        <p:txBody>
          <a:bodyPr wrap="square" rtlCol="0">
            <a:spAutoFit/>
          </a:bodyPr>
          <a:lstStyle/>
          <a:p>
            <a:r>
              <a:rPr lang="fa-IR" dirty="0"/>
              <a:t>اول عمق با بازگشت به عقب گزینه خوبی‌ برای جستجو در فضا حالت است، اول عرض چطور؟</a:t>
            </a:r>
            <a:endParaRPr lang="en-US" dirty="0"/>
          </a:p>
        </p:txBody>
      </p:sp>
      <p:sp>
        <p:nvSpPr>
          <p:cNvPr id="2056" name="TextBox 2055"/>
          <p:cNvSpPr txBox="1"/>
          <p:nvPr/>
        </p:nvSpPr>
        <p:spPr>
          <a:xfrm>
            <a:off x="5292080" y="3992051"/>
            <a:ext cx="3744416" cy="1200329"/>
          </a:xfrm>
          <a:prstGeom prst="rect">
            <a:avLst/>
          </a:prstGeom>
          <a:noFill/>
        </p:spPr>
        <p:txBody>
          <a:bodyPr wrap="square" rtlCol="0">
            <a:spAutoFit/>
          </a:bodyPr>
          <a:lstStyle/>
          <a:p>
            <a:r>
              <a:rPr lang="fa-IR" dirty="0"/>
              <a:t>اگر بنا باشد نودی را گسترش دهیم، فقط فرزندانی را تولید می‌کنیم که محدودیت‌ها را ارضا کنند</a:t>
            </a:r>
          </a:p>
          <a:p>
            <a:endParaRPr lang="en-US" dirty="0"/>
          </a:p>
        </p:txBody>
      </p:sp>
      <p:sp>
        <p:nvSpPr>
          <p:cNvPr id="2" name="Rectangle 1"/>
          <p:cNvSpPr/>
          <p:nvPr/>
        </p:nvSpPr>
        <p:spPr>
          <a:xfrm>
            <a:off x="4464496" y="4801364"/>
            <a:ext cx="4572000" cy="1200329"/>
          </a:xfrm>
          <a:prstGeom prst="rect">
            <a:avLst/>
          </a:prstGeom>
        </p:spPr>
        <p:txBody>
          <a:bodyPr>
            <a:spAutoFit/>
          </a:bodyPr>
          <a:lstStyle/>
          <a:p>
            <a:r>
              <a:rPr lang="fa-IR" dirty="0"/>
              <a:t>۱-فضای ایجاد شده حتما درخت است</a:t>
            </a:r>
          </a:p>
          <a:p>
            <a:r>
              <a:rPr lang="fa-IR" dirty="0"/>
              <a:t>۲- درخت متناهی است و عمقش هم خیلی‌ زیاد نیست</a:t>
            </a:r>
          </a:p>
          <a:p>
            <a:r>
              <a:rPr lang="fa-IR" dirty="0"/>
              <a:t>۳-  عرض درخت میتواند زیاد باشد ( لا اقل بیشتر از عمقش)</a:t>
            </a:r>
          </a:p>
        </p:txBody>
      </p:sp>
      <p:sp>
        <p:nvSpPr>
          <p:cNvPr id="5" name="Rectangle 4"/>
          <p:cNvSpPr/>
          <p:nvPr/>
        </p:nvSpPr>
        <p:spPr>
          <a:xfrm>
            <a:off x="4461048" y="5805264"/>
            <a:ext cx="4572000" cy="830997"/>
          </a:xfrm>
          <a:prstGeom prst="rect">
            <a:avLst/>
          </a:prstGeom>
        </p:spPr>
        <p:txBody>
          <a:bodyPr>
            <a:spAutoFit/>
          </a:bodyPr>
          <a:lstStyle/>
          <a:p>
            <a:r>
              <a:rPr lang="fa-IR" dirty="0"/>
              <a:t>۴- در مسائل ارضای محدودیت در صورت هدف ، هدف حتما برگ است</a:t>
            </a:r>
          </a:p>
        </p:txBody>
      </p:sp>
    </p:spTree>
    <p:extLst>
      <p:ext uri="{BB962C8B-B14F-4D97-AF65-F5344CB8AC3E}">
        <p14:creationId xmlns:p14="http://schemas.microsoft.com/office/powerpoint/2010/main" val="2841095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BAA8DDD-6366-40EF-933D-52DDE5B2DC4F}" type="slidenum">
              <a:rPr lang="ar-SA"/>
              <a:pPr/>
              <a:t>13</a:t>
            </a:fld>
            <a:endParaRPr lang="en-US"/>
          </a:p>
        </p:txBody>
      </p:sp>
      <p:sp>
        <p:nvSpPr>
          <p:cNvPr id="294918" name="Text Box 6"/>
          <p:cNvSpPr txBox="1">
            <a:spLocks noChangeArrowheads="1"/>
          </p:cNvSpPr>
          <p:nvPr/>
        </p:nvSpPr>
        <p:spPr bwMode="auto">
          <a:xfrm>
            <a:off x="428596" y="2193708"/>
            <a:ext cx="8137525" cy="4259628"/>
          </a:xfrm>
          <a:prstGeom prst="rect">
            <a:avLst/>
          </a:prstGeom>
          <a:noFill/>
          <a:ln w="9525" algn="ctr">
            <a:noFill/>
            <a:miter lim="800000"/>
            <a:headEnd/>
            <a:tailEnd/>
          </a:ln>
          <a:effectLst/>
        </p:spPr>
        <p:txBody>
          <a:bodyPr wrap="square">
            <a:spAutoFit/>
          </a:bodyPr>
          <a:lstStyle/>
          <a:p>
            <a:pPr algn="ctr" rtl="1">
              <a:spcBef>
                <a:spcPct val="50000"/>
              </a:spcBef>
              <a:buClr>
                <a:srgbClr val="00D600"/>
              </a:buClr>
            </a:pPr>
            <a:endParaRPr lang="fa-IR" sz="2000" dirty="0">
              <a:solidFill>
                <a:schemeClr val="tx1"/>
              </a:solidFill>
              <a:cs typeface="2  Nazanin" pitchFamily="2" charset="-78"/>
            </a:endParaRPr>
          </a:p>
          <a:p>
            <a:pPr rtl="1">
              <a:spcBef>
                <a:spcPct val="50000"/>
              </a:spcBef>
              <a:buClr>
                <a:srgbClr val="00D600"/>
              </a:buClr>
              <a:buFont typeface="Wingdings" pitchFamily="2" charset="2"/>
              <a:buChar char="Ã"/>
            </a:pPr>
            <a:r>
              <a:rPr lang="fa-IR" sz="2800" dirty="0">
                <a:solidFill>
                  <a:schemeClr val="tx1"/>
                </a:solidFill>
                <a:cs typeface="2  Nazanin" pitchFamily="2" charset="-78"/>
              </a:rPr>
              <a:t>برای </a:t>
            </a:r>
            <a:r>
              <a:rPr lang="en-US" sz="2800" dirty="0">
                <a:solidFill>
                  <a:schemeClr val="tx1"/>
                </a:solidFill>
                <a:cs typeface="2  Nazanin" pitchFamily="2" charset="-78"/>
              </a:rPr>
              <a:t>CSP</a:t>
            </a:r>
            <a:r>
              <a:rPr lang="fa-IR" sz="2800" dirty="0">
                <a:solidFill>
                  <a:schemeClr val="tx1"/>
                </a:solidFill>
                <a:cs typeface="2  Nazanin" pitchFamily="2" charset="-78"/>
              </a:rPr>
              <a:t> </a:t>
            </a:r>
            <a:r>
              <a:rPr lang="fa-IR" sz="2800" dirty="0" smtClean="0">
                <a:solidFill>
                  <a:schemeClr val="tx1"/>
                </a:solidFill>
                <a:cs typeface="2  Nazanin" pitchFamily="2" charset="-78"/>
              </a:rPr>
              <a:t>مي توان </a:t>
            </a:r>
            <a:r>
              <a:rPr lang="fa-IR" sz="2800" dirty="0">
                <a:solidFill>
                  <a:schemeClr val="tx1"/>
                </a:solidFill>
                <a:cs typeface="2  Nazanin" pitchFamily="2" charset="-78"/>
              </a:rPr>
              <a:t>فرمول بندی افزايشي ارائه کرد</a:t>
            </a:r>
            <a:r>
              <a:rPr lang="fa-IR" sz="2800" dirty="0" smtClean="0">
                <a:solidFill>
                  <a:schemeClr val="tx1"/>
                </a:solidFill>
                <a:cs typeface="2  Nazanin" pitchFamily="2" charset="-78"/>
              </a:rPr>
              <a:t>:</a:t>
            </a:r>
            <a:endParaRPr lang="en-US" sz="2800" dirty="0">
              <a:solidFill>
                <a:schemeClr val="tx1"/>
              </a:solidFill>
              <a:cs typeface="2  Nazanin" pitchFamily="2" charset="-78"/>
            </a:endParaRPr>
          </a:p>
          <a:p>
            <a:pPr lvl="2" rtl="1">
              <a:lnSpc>
                <a:spcPct val="150000"/>
              </a:lnSpc>
              <a:spcBef>
                <a:spcPct val="30000"/>
              </a:spcBef>
              <a:buClr>
                <a:srgbClr val="00D600"/>
              </a:buClr>
              <a:buFont typeface="Wingdings" pitchFamily="2" charset="2"/>
              <a:buChar char="×"/>
            </a:pPr>
            <a:r>
              <a:rPr lang="fa-IR" dirty="0">
                <a:solidFill>
                  <a:schemeClr val="tx1"/>
                </a:solidFill>
                <a:cs typeface="2  Nazanin" pitchFamily="2" charset="-78"/>
              </a:rPr>
              <a:t>حالت اوليه: انتساب خالی{} که در آن، هيچ متغيری مقدار </a:t>
            </a:r>
            <a:r>
              <a:rPr lang="fa-IR" dirty="0" smtClean="0">
                <a:solidFill>
                  <a:schemeClr val="tx1"/>
                </a:solidFill>
                <a:cs typeface="2  Nazanin" pitchFamily="2" charset="-78"/>
              </a:rPr>
              <a:t>ندارد.</a:t>
            </a:r>
            <a:endParaRPr lang="fa-IR" dirty="0">
              <a:solidFill>
                <a:schemeClr val="tx1"/>
              </a:solidFill>
              <a:cs typeface="2  Nazanin" pitchFamily="2" charset="-78"/>
            </a:endParaRPr>
          </a:p>
          <a:p>
            <a:pPr lvl="2" rtl="1">
              <a:lnSpc>
                <a:spcPct val="150000"/>
              </a:lnSpc>
              <a:spcBef>
                <a:spcPct val="30000"/>
              </a:spcBef>
              <a:buClr>
                <a:srgbClr val="00D600"/>
              </a:buClr>
              <a:buFont typeface="Wingdings" pitchFamily="2" charset="2"/>
              <a:buChar char="×"/>
            </a:pPr>
            <a:r>
              <a:rPr lang="fa-IR" dirty="0">
                <a:solidFill>
                  <a:schemeClr val="tx1"/>
                </a:solidFill>
                <a:cs typeface="2  Nazanin" pitchFamily="2" charset="-78"/>
              </a:rPr>
              <a:t>تابع جانشين: انتساب يک مقدار به هر متغير فاقد مقدار، به شرطی که با متغيرهايي که قبلا مقدار گرفتند، متضاد </a:t>
            </a:r>
            <a:r>
              <a:rPr lang="fa-IR" dirty="0" smtClean="0">
                <a:solidFill>
                  <a:schemeClr val="tx1"/>
                </a:solidFill>
                <a:cs typeface="2  Nazanin" pitchFamily="2" charset="-78"/>
              </a:rPr>
              <a:t>نباشد.</a:t>
            </a:r>
            <a:endParaRPr lang="fa-IR" dirty="0">
              <a:solidFill>
                <a:schemeClr val="tx1"/>
              </a:solidFill>
              <a:cs typeface="2  Nazanin" pitchFamily="2" charset="-78"/>
            </a:endParaRPr>
          </a:p>
          <a:p>
            <a:pPr lvl="2" rtl="1">
              <a:lnSpc>
                <a:spcPct val="150000"/>
              </a:lnSpc>
              <a:spcBef>
                <a:spcPct val="30000"/>
              </a:spcBef>
              <a:buClr>
                <a:srgbClr val="00D600"/>
              </a:buClr>
              <a:buFont typeface="Wingdings" pitchFamily="2" charset="2"/>
              <a:buChar char="×"/>
            </a:pPr>
            <a:r>
              <a:rPr lang="fa-IR" dirty="0">
                <a:solidFill>
                  <a:schemeClr val="tx1"/>
                </a:solidFill>
                <a:cs typeface="2  Nazanin" pitchFamily="2" charset="-78"/>
              </a:rPr>
              <a:t>آزمون هدف: انتساب فعلی کامل </a:t>
            </a:r>
            <a:r>
              <a:rPr lang="fa-IR" dirty="0" smtClean="0">
                <a:solidFill>
                  <a:schemeClr val="tx1"/>
                </a:solidFill>
                <a:cs typeface="2  Nazanin" pitchFamily="2" charset="-78"/>
              </a:rPr>
              <a:t>است؟</a:t>
            </a:r>
            <a:endParaRPr lang="fa-IR" dirty="0">
              <a:solidFill>
                <a:schemeClr val="tx1"/>
              </a:solidFill>
              <a:cs typeface="2  Nazanin" pitchFamily="2" charset="-78"/>
            </a:endParaRPr>
          </a:p>
          <a:p>
            <a:pPr lvl="2" rtl="1">
              <a:lnSpc>
                <a:spcPct val="150000"/>
              </a:lnSpc>
              <a:spcBef>
                <a:spcPct val="30000"/>
              </a:spcBef>
              <a:buClr>
                <a:srgbClr val="00D600"/>
              </a:buClr>
              <a:buFont typeface="Wingdings" pitchFamily="2" charset="2"/>
              <a:buChar char="×"/>
            </a:pPr>
            <a:r>
              <a:rPr lang="fa-IR" dirty="0">
                <a:solidFill>
                  <a:schemeClr val="tx1"/>
                </a:solidFill>
                <a:cs typeface="2  Nazanin" pitchFamily="2" charset="-78"/>
              </a:rPr>
              <a:t>هزينه مسير: هزينه ثابت برای هر </a:t>
            </a:r>
            <a:r>
              <a:rPr lang="fa-IR" dirty="0" smtClean="0">
                <a:solidFill>
                  <a:schemeClr val="tx1"/>
                </a:solidFill>
                <a:cs typeface="2  Nazanin" pitchFamily="2" charset="-78"/>
              </a:rPr>
              <a:t>مرحله</a:t>
            </a:r>
            <a:r>
              <a:rPr lang="en-US" dirty="0" smtClean="0">
                <a:solidFill>
                  <a:schemeClr val="tx1"/>
                </a:solidFill>
                <a:cs typeface="2  Nazanin" pitchFamily="2" charset="-78"/>
              </a:rPr>
              <a:t>  </a:t>
            </a:r>
            <a:r>
              <a:rPr lang="fa-IR" dirty="0"/>
              <a:t>برای شطرنج هزینه نداریم</a:t>
            </a:r>
            <a:endParaRPr lang="en-US" dirty="0">
              <a:solidFill>
                <a:schemeClr val="tx1"/>
              </a:solidFill>
              <a:cs typeface="2  Nazanin" pitchFamily="2" charset="-78"/>
            </a:endParaRPr>
          </a:p>
        </p:txBody>
      </p:sp>
      <p:sp>
        <p:nvSpPr>
          <p:cNvPr id="5"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wrap="square">
            <a:spAutoFit/>
          </a:bodyPr>
          <a:lstStyle/>
          <a:p>
            <a:pPr rtl="1">
              <a:spcBef>
                <a:spcPct val="50000"/>
              </a:spcBef>
            </a:pPr>
            <a:r>
              <a:rPr lang="fa-IR" sz="3600" dirty="0" smtClean="0">
                <a:solidFill>
                  <a:schemeClr val="tx1"/>
                </a:solidFill>
                <a:cs typeface="2  Nazanin" pitchFamily="2" charset="-78"/>
              </a:rPr>
              <a:t>مسائل ارضای محدودیت</a:t>
            </a:r>
            <a:endParaRPr lang="en-US" sz="3600" dirty="0" smtClean="0">
              <a:solidFill>
                <a:schemeClr val="tx1"/>
              </a:solidFill>
              <a:cs typeface="2  Nazanin" pitchFamily="2" charset="-78"/>
            </a:endParaRPr>
          </a:p>
        </p:txBody>
      </p:sp>
      <p:sp>
        <p:nvSpPr>
          <p:cNvPr id="7" name="Content Placeholder 1"/>
          <p:cNvSpPr>
            <a:spLocks noGrp="1"/>
          </p:cNvSpPr>
          <p:nvPr>
            <p:ph/>
          </p:nvPr>
        </p:nvSpPr>
        <p:spPr>
          <a:xfrm>
            <a:off x="611158" y="1412776"/>
            <a:ext cx="7772400" cy="1008112"/>
          </a:xfrm>
        </p:spPr>
        <p:txBody>
          <a:bodyPr>
            <a:normAutofit/>
          </a:bodyPr>
          <a:lstStyle/>
          <a:p>
            <a:r>
              <a:rPr lang="fa-IR" sz="1800" dirty="0"/>
              <a:t>مساله ارضای محدودیت را می‌توان به فرم مساله جستجوی فضای حالت در نظر گرفت،</a:t>
            </a:r>
          </a:p>
          <a:p>
            <a:r>
              <a:rPr lang="fa-IR" sz="1800" dirty="0"/>
              <a:t> که در آن هر حالت فضای جستجو از تخصیص مقادیر به متغیر‌ها به وجود آمده است. جستجو در فضای حالت اصولاً یعنی‌ جستجو بین حالت‌ها جهت رسیدن به یک حالت خاص (مثلا جواب)</a:t>
            </a:r>
          </a:p>
          <a:p>
            <a:pPr marL="0" indent="0">
              <a:buNone/>
            </a:pPr>
            <a:endParaRPr lang="en-US" sz="1800" dirty="0"/>
          </a:p>
        </p:txBody>
      </p:sp>
    </p:spTree>
    <p:extLst>
      <p:ext uri="{BB962C8B-B14F-4D97-AF65-F5344CB8AC3E}">
        <p14:creationId xmlns:p14="http://schemas.microsoft.com/office/powerpoint/2010/main" val="2957757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08A99039-1440-48F4-90DC-00F93FE8A213}" type="slidenum">
              <a:rPr lang="ar-SA"/>
              <a:pPr/>
              <a:t>14</a:t>
            </a:fld>
            <a:endParaRPr lang="en-US"/>
          </a:p>
        </p:txBody>
      </p:sp>
      <p:sp>
        <p:nvSpPr>
          <p:cNvPr id="295942" name="Text Box 6"/>
          <p:cNvSpPr txBox="1">
            <a:spLocks noChangeArrowheads="1"/>
          </p:cNvSpPr>
          <p:nvPr/>
        </p:nvSpPr>
        <p:spPr bwMode="auto">
          <a:xfrm>
            <a:off x="928662" y="1285860"/>
            <a:ext cx="7488237" cy="4278094"/>
          </a:xfrm>
          <a:prstGeom prst="rect">
            <a:avLst/>
          </a:prstGeom>
          <a:noFill/>
          <a:ln w="9525" algn="ctr">
            <a:noFill/>
            <a:miter lim="800000"/>
            <a:headEnd/>
            <a:tailEnd/>
          </a:ln>
          <a:effectLst/>
        </p:spPr>
        <p:txBody>
          <a:bodyPr>
            <a:spAutoFit/>
          </a:bodyPr>
          <a:lstStyle/>
          <a:p>
            <a:pPr algn="just" rtl="1">
              <a:lnSpc>
                <a:spcPct val="150000"/>
              </a:lnSpc>
              <a:spcBef>
                <a:spcPct val="50000"/>
              </a:spcBef>
              <a:buClr>
                <a:srgbClr val="00D600"/>
              </a:buClr>
            </a:pPr>
            <a:r>
              <a:rPr lang="fa-IR" sz="2800" b="1" dirty="0" smtClean="0">
                <a:solidFill>
                  <a:schemeClr val="tx1"/>
                </a:solidFill>
                <a:cs typeface="2  Nazanin" pitchFamily="2" charset="-78"/>
              </a:rPr>
              <a:t>جستجوی پس گرد </a:t>
            </a:r>
            <a:r>
              <a:rPr lang="fa-IR" sz="2800" dirty="0" smtClean="0">
                <a:solidFill>
                  <a:schemeClr val="tx1"/>
                </a:solidFill>
                <a:cs typeface="2  Nazanin" pitchFamily="2" charset="-78"/>
              </a:rPr>
              <a:t>به جستجوی اول عمقی اطلاق می شود که در آن در هر زمان برای یک متغیر مقادیری در نظر گرفته می شود و هنگامی که هیچ مقدار مجازی برای انتساب به یک متغیر باقی نمانده باشد به عقب بر می گردد.</a:t>
            </a:r>
            <a:endParaRPr lang="fa-IR" sz="2800" dirty="0">
              <a:solidFill>
                <a:schemeClr val="tx1"/>
              </a:solidFill>
              <a:cs typeface="2  Nazanin" pitchFamily="2" charset="-78"/>
            </a:endParaRPr>
          </a:p>
          <a:p>
            <a:pPr algn="just" rtl="1">
              <a:lnSpc>
                <a:spcPct val="150000"/>
              </a:lnSpc>
              <a:spcBef>
                <a:spcPct val="50000"/>
              </a:spcBef>
              <a:buClr>
                <a:srgbClr val="00D600"/>
              </a:buClr>
            </a:pPr>
            <a:r>
              <a:rPr lang="fa-IR" sz="2800" dirty="0" smtClean="0">
                <a:solidFill>
                  <a:schemeClr val="tx1"/>
                </a:solidFill>
                <a:cs typeface="2  Nazanin" pitchFamily="2" charset="-78"/>
              </a:rPr>
              <a:t>یک </a:t>
            </a:r>
            <a:r>
              <a:rPr lang="fa-IR" sz="2800" dirty="0">
                <a:solidFill>
                  <a:schemeClr val="tx1"/>
                </a:solidFill>
                <a:cs typeface="2  Nazanin" pitchFamily="2" charset="-78"/>
              </a:rPr>
              <a:t>الگوريتم ناآگاهانه </a:t>
            </a:r>
            <a:r>
              <a:rPr lang="fa-IR" sz="2800" dirty="0" smtClean="0">
                <a:solidFill>
                  <a:schemeClr val="tx1"/>
                </a:solidFill>
                <a:cs typeface="2  Nazanin" pitchFamily="2" charset="-78"/>
              </a:rPr>
              <a:t>است.</a:t>
            </a:r>
          </a:p>
          <a:p>
            <a:pPr algn="just" rtl="1">
              <a:lnSpc>
                <a:spcPct val="150000"/>
              </a:lnSpc>
              <a:spcBef>
                <a:spcPct val="50000"/>
              </a:spcBef>
              <a:buClr>
                <a:srgbClr val="00D600"/>
              </a:buClr>
            </a:pPr>
            <a:r>
              <a:rPr lang="fa-IR" dirty="0" smtClean="0">
                <a:solidFill>
                  <a:schemeClr val="tx1"/>
                </a:solidFill>
                <a:cs typeface="2  Nazanin" pitchFamily="2" charset="-78"/>
              </a:rPr>
              <a:t>برای </a:t>
            </a:r>
            <a:r>
              <a:rPr lang="fa-IR" dirty="0">
                <a:solidFill>
                  <a:schemeClr val="tx1"/>
                </a:solidFill>
                <a:cs typeface="2  Nazanin" pitchFamily="2" charset="-78"/>
              </a:rPr>
              <a:t>مسئله های بزرگ کارآمد </a:t>
            </a:r>
            <a:r>
              <a:rPr lang="fa-IR" dirty="0" smtClean="0">
                <a:solidFill>
                  <a:schemeClr val="tx1"/>
                </a:solidFill>
                <a:cs typeface="2  Nazanin" pitchFamily="2" charset="-78"/>
              </a:rPr>
              <a:t>نيست.</a:t>
            </a:r>
            <a:endParaRPr lang="en-US" dirty="0">
              <a:solidFill>
                <a:schemeClr val="tx1"/>
              </a:solidFill>
              <a:cs typeface="2  Nazanin" pitchFamily="2" charset="-78"/>
            </a:endParaRPr>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جستجوی عقبگرد برای </a:t>
            </a:r>
            <a:r>
              <a:rPr lang="en-US" sz="3600" dirty="0" smtClean="0">
                <a:solidFill>
                  <a:schemeClr val="tx1"/>
                </a:solidFill>
                <a:cs typeface="2  Nazanin" pitchFamily="2" charset="-78"/>
              </a:rPr>
              <a:t>CSP</a:t>
            </a:r>
          </a:p>
        </p:txBody>
      </p:sp>
      <p:sp>
        <p:nvSpPr>
          <p:cNvPr id="2" name="Rectangle 1"/>
          <p:cNvSpPr/>
          <p:nvPr/>
        </p:nvSpPr>
        <p:spPr>
          <a:xfrm>
            <a:off x="755576" y="4387477"/>
            <a:ext cx="4572000" cy="1200329"/>
          </a:xfrm>
          <a:prstGeom prst="rect">
            <a:avLst/>
          </a:prstGeom>
        </p:spPr>
        <p:txBody>
          <a:bodyPr>
            <a:spAutoFit/>
          </a:bodyPr>
          <a:lstStyle/>
          <a:p>
            <a:r>
              <a:rPr lang="fa-IR" dirty="0"/>
              <a:t>جستجوی پس گرد همان اول عمق فصل ۳ است، فقط اسمش اینجا عوض شده است، و الا عین اول عمق عمل می‌کند</a:t>
            </a:r>
            <a:endParaRPr lang="en-US" dirty="0"/>
          </a:p>
        </p:txBody>
      </p:sp>
    </p:spTree>
    <p:extLst>
      <p:ext uri="{BB962C8B-B14F-4D97-AF65-F5344CB8AC3E}">
        <p14:creationId xmlns:p14="http://schemas.microsoft.com/office/powerpoint/2010/main" val="796750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0" name="Picture 10"/>
          <p:cNvPicPr>
            <a:picLocks noGrp="1" noChangeAspect="1" noChangeArrowheads="1"/>
          </p:cNvPicPr>
          <p:nvPr>
            <p:ph/>
          </p:nvPr>
        </p:nvPicPr>
        <p:blipFill>
          <a:blip r:embed="rId2" cstate="print"/>
          <a:stretch>
            <a:fillRect/>
          </a:stretch>
        </p:blipFill>
        <p:spPr>
          <a:xfrm>
            <a:off x="1981523" y="2133752"/>
            <a:ext cx="5180953" cy="2438095"/>
          </a:xfrm>
          <a:noFill/>
          <a:ln/>
        </p:spPr>
      </p:pic>
      <p:sp>
        <p:nvSpPr>
          <p:cNvPr id="7" name="Slide Number Placeholder 4"/>
          <p:cNvSpPr>
            <a:spLocks noGrp="1"/>
          </p:cNvSpPr>
          <p:nvPr>
            <p:ph type="sldNum" sz="quarter" idx="12"/>
          </p:nvPr>
        </p:nvSpPr>
        <p:spPr/>
        <p:txBody>
          <a:bodyPr/>
          <a:lstStyle/>
          <a:p>
            <a:fld id="{FB716479-330A-43D2-AD94-6DD0C5E56925}" type="slidenum">
              <a:rPr lang="ar-SA"/>
              <a:pPr/>
              <a:t>15</a:t>
            </a:fld>
            <a:endParaRPr lang="en-US"/>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جستجوی عقبگرد برای </a:t>
            </a:r>
            <a:r>
              <a:rPr lang="en-US" sz="3600" dirty="0" smtClean="0">
                <a:solidFill>
                  <a:schemeClr val="tx1"/>
                </a:solidFill>
                <a:cs typeface="2  Nazanin" pitchFamily="2" charset="-78"/>
              </a:rPr>
              <a:t>CSP</a:t>
            </a:r>
          </a:p>
        </p:txBody>
      </p:sp>
    </p:spTree>
    <p:extLst>
      <p:ext uri="{BB962C8B-B14F-4D97-AF65-F5344CB8AC3E}">
        <p14:creationId xmlns:p14="http://schemas.microsoft.com/office/powerpoint/2010/main" val="3848456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2086" name="Picture 6"/>
          <p:cNvPicPr>
            <a:picLocks noGrp="1" noChangeAspect="1" noChangeArrowheads="1"/>
          </p:cNvPicPr>
          <p:nvPr>
            <p:ph/>
          </p:nvPr>
        </p:nvPicPr>
        <p:blipFill>
          <a:blip r:embed="rId2" cstate="print">
            <a:clrChange>
              <a:clrFrom>
                <a:srgbClr val="FFFFFE"/>
              </a:clrFrom>
              <a:clrTo>
                <a:srgbClr val="FFFFFE">
                  <a:alpha val="0"/>
                </a:srgbClr>
              </a:clrTo>
            </a:clrChange>
          </a:blip>
          <a:srcRect/>
          <a:stretch>
            <a:fillRect/>
          </a:stretch>
        </p:blipFill>
        <p:spPr>
          <a:xfrm>
            <a:off x="395288" y="1714488"/>
            <a:ext cx="7681912" cy="2997200"/>
          </a:xfrm>
          <a:noFill/>
          <a:ln/>
        </p:spPr>
      </p:pic>
      <p:sp>
        <p:nvSpPr>
          <p:cNvPr id="7" name="Slide Number Placeholder 4"/>
          <p:cNvSpPr>
            <a:spLocks noGrp="1"/>
          </p:cNvSpPr>
          <p:nvPr>
            <p:ph type="sldNum" sz="quarter" idx="12"/>
          </p:nvPr>
        </p:nvSpPr>
        <p:spPr/>
        <p:txBody>
          <a:bodyPr/>
          <a:lstStyle/>
          <a:p>
            <a:fld id="{37887D65-9F0C-47AC-BF6B-7733D4A73BF3}" type="slidenum">
              <a:rPr lang="ar-SA"/>
              <a:pPr/>
              <a:t>16</a:t>
            </a:fld>
            <a:endParaRPr lang="en-US"/>
          </a:p>
        </p:txBody>
      </p:sp>
      <p:sp>
        <p:nvSpPr>
          <p:cNvPr id="6" name="Rectangle 5"/>
          <p:cNvSpPr/>
          <p:nvPr/>
        </p:nvSpPr>
        <p:spPr>
          <a:xfrm>
            <a:off x="1643042" y="414338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8" name="Rectangle 7"/>
          <p:cNvSpPr/>
          <p:nvPr/>
        </p:nvSpPr>
        <p:spPr>
          <a:xfrm>
            <a:off x="3500430" y="414338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9" name="Rectangle 8"/>
          <p:cNvSpPr/>
          <p:nvPr/>
        </p:nvSpPr>
        <p:spPr>
          <a:xfrm>
            <a:off x="5357818" y="414338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0"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جستجوی عقبگرد برای </a:t>
            </a:r>
            <a:r>
              <a:rPr lang="en-US" sz="3600" dirty="0" smtClean="0">
                <a:solidFill>
                  <a:schemeClr val="tx1"/>
                </a:solidFill>
                <a:cs typeface="2  Nazanin" pitchFamily="2" charset="-78"/>
              </a:rPr>
              <a:t>CSP</a:t>
            </a:r>
          </a:p>
        </p:txBody>
      </p:sp>
    </p:spTree>
    <p:extLst>
      <p:ext uri="{BB962C8B-B14F-4D97-AF65-F5344CB8AC3E}">
        <p14:creationId xmlns:p14="http://schemas.microsoft.com/office/powerpoint/2010/main" val="1959582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110" name="Picture 6"/>
          <p:cNvPicPr>
            <a:picLocks noGrp="1" noChangeAspect="1" noChangeArrowheads="1"/>
          </p:cNvPicPr>
          <p:nvPr>
            <p:ph/>
          </p:nvPr>
        </p:nvPicPr>
        <p:blipFill>
          <a:blip r:embed="rId2" cstate="print"/>
          <a:stretch>
            <a:fillRect/>
          </a:stretch>
        </p:blipFill>
        <p:spPr>
          <a:xfrm>
            <a:off x="1633127" y="1352270"/>
            <a:ext cx="5877746" cy="4001059"/>
          </a:xfrm>
          <a:noFill/>
          <a:ln/>
        </p:spPr>
      </p:pic>
      <p:sp>
        <p:nvSpPr>
          <p:cNvPr id="7" name="Slide Number Placeholder 4"/>
          <p:cNvSpPr>
            <a:spLocks noGrp="1"/>
          </p:cNvSpPr>
          <p:nvPr>
            <p:ph type="sldNum" sz="quarter" idx="12"/>
          </p:nvPr>
        </p:nvSpPr>
        <p:spPr/>
        <p:txBody>
          <a:bodyPr/>
          <a:lstStyle/>
          <a:p>
            <a:fld id="{A26DD50A-E264-4852-8E93-F2EBBABBA927}" type="slidenum">
              <a:rPr lang="ar-SA"/>
              <a:pPr/>
              <a:t>17</a:t>
            </a:fld>
            <a:endParaRPr lang="en-US"/>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جستجوی عقبگرد برای </a:t>
            </a:r>
            <a:r>
              <a:rPr lang="en-US" sz="3600" dirty="0" smtClean="0">
                <a:solidFill>
                  <a:schemeClr val="tx1"/>
                </a:solidFill>
                <a:cs typeface="2  Nazanin" pitchFamily="2" charset="-78"/>
              </a:rPr>
              <a:t>CSP</a:t>
            </a:r>
          </a:p>
        </p:txBody>
      </p:sp>
      <p:sp>
        <p:nvSpPr>
          <p:cNvPr id="8" name="Rectangle 7"/>
          <p:cNvSpPr/>
          <p:nvPr/>
        </p:nvSpPr>
        <p:spPr>
          <a:xfrm>
            <a:off x="1571604" y="3929066"/>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9" name="Rectangle 8"/>
          <p:cNvSpPr/>
          <p:nvPr/>
        </p:nvSpPr>
        <p:spPr>
          <a:xfrm>
            <a:off x="2512655" y="2428868"/>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0" name="Rectangle 9"/>
          <p:cNvSpPr/>
          <p:nvPr/>
        </p:nvSpPr>
        <p:spPr>
          <a:xfrm>
            <a:off x="3904344" y="2428868"/>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1" name="Rectangle 10"/>
          <p:cNvSpPr/>
          <p:nvPr/>
        </p:nvSpPr>
        <p:spPr>
          <a:xfrm>
            <a:off x="5202585" y="2487949"/>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2" name="Rectangle 11"/>
          <p:cNvSpPr/>
          <p:nvPr/>
        </p:nvSpPr>
        <p:spPr>
          <a:xfrm>
            <a:off x="3500430" y="3929066"/>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3" name="Rectangle 12"/>
          <p:cNvSpPr/>
          <p:nvPr/>
        </p:nvSpPr>
        <p:spPr>
          <a:xfrm>
            <a:off x="2357422" y="3857628"/>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
        <p:nvSpPr>
          <p:cNvPr id="14" name="Rectangle 13"/>
          <p:cNvSpPr/>
          <p:nvPr/>
        </p:nvSpPr>
        <p:spPr>
          <a:xfrm>
            <a:off x="4143372" y="378619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Tree>
    <p:extLst>
      <p:ext uri="{BB962C8B-B14F-4D97-AF65-F5344CB8AC3E}">
        <p14:creationId xmlns:p14="http://schemas.microsoft.com/office/powerpoint/2010/main" val="969543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34" name="Picture 6"/>
          <p:cNvPicPr>
            <a:picLocks noGrp="1" noChangeAspect="1" noChangeArrowheads="1"/>
          </p:cNvPicPr>
          <p:nvPr>
            <p:ph/>
          </p:nvPr>
        </p:nvPicPr>
        <p:blipFill>
          <a:blip r:embed="rId2" cstate="print"/>
          <a:srcRect/>
          <a:stretch>
            <a:fillRect/>
          </a:stretch>
        </p:blipFill>
        <p:spPr>
          <a:xfrm>
            <a:off x="1077913" y="1714488"/>
            <a:ext cx="5870575" cy="4608512"/>
          </a:xfrm>
          <a:noFill/>
          <a:ln/>
        </p:spPr>
      </p:pic>
      <p:sp>
        <p:nvSpPr>
          <p:cNvPr id="7" name="Slide Number Placeholder 4"/>
          <p:cNvSpPr>
            <a:spLocks noGrp="1"/>
          </p:cNvSpPr>
          <p:nvPr>
            <p:ph type="sldNum" sz="quarter" idx="12"/>
          </p:nvPr>
        </p:nvSpPr>
        <p:spPr/>
        <p:txBody>
          <a:bodyPr/>
          <a:lstStyle/>
          <a:p>
            <a:fld id="{D79A5B66-FF12-4C9B-99D6-431F46244AC3}" type="slidenum">
              <a:rPr lang="ar-SA"/>
              <a:pPr/>
              <a:t>18</a:t>
            </a:fld>
            <a:endParaRPr lang="en-US"/>
          </a:p>
        </p:txBody>
      </p:sp>
      <p:sp>
        <p:nvSpPr>
          <p:cNvPr id="6" name="Rectangle 5"/>
          <p:cNvSpPr/>
          <p:nvPr/>
        </p:nvSpPr>
        <p:spPr>
          <a:xfrm>
            <a:off x="2718857" y="252502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8" name="Rectangle 7"/>
          <p:cNvSpPr/>
          <p:nvPr/>
        </p:nvSpPr>
        <p:spPr>
          <a:xfrm>
            <a:off x="3847967" y="2500306"/>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9" name="Rectangle 8"/>
          <p:cNvSpPr/>
          <p:nvPr/>
        </p:nvSpPr>
        <p:spPr>
          <a:xfrm>
            <a:off x="4973210" y="2500306"/>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0" name="Rectangle 9"/>
          <p:cNvSpPr/>
          <p:nvPr/>
        </p:nvSpPr>
        <p:spPr>
          <a:xfrm>
            <a:off x="1928794" y="3714752"/>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1" name="Rectangle 10"/>
          <p:cNvSpPr/>
          <p:nvPr/>
        </p:nvSpPr>
        <p:spPr>
          <a:xfrm>
            <a:off x="3500430" y="3714752"/>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2" name="Rectangle 11"/>
          <p:cNvSpPr/>
          <p:nvPr/>
        </p:nvSpPr>
        <p:spPr>
          <a:xfrm>
            <a:off x="1142976" y="485776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3" name="Rectangle 12"/>
          <p:cNvSpPr/>
          <p:nvPr/>
        </p:nvSpPr>
        <p:spPr>
          <a:xfrm>
            <a:off x="2714612" y="485776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WA</a:t>
            </a:r>
            <a:endParaRPr lang="fa-IR" sz="1800" dirty="0">
              <a:solidFill>
                <a:schemeClr val="tx1"/>
              </a:solidFill>
            </a:endParaRPr>
          </a:p>
        </p:txBody>
      </p:sp>
      <p:sp>
        <p:nvSpPr>
          <p:cNvPr id="15"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جستجوی عقبگرد برای </a:t>
            </a:r>
            <a:r>
              <a:rPr lang="en-US" sz="3600" dirty="0" smtClean="0">
                <a:solidFill>
                  <a:schemeClr val="tx1"/>
                </a:solidFill>
                <a:cs typeface="2  Nazanin" pitchFamily="2" charset="-78"/>
              </a:rPr>
              <a:t>CSP</a:t>
            </a:r>
          </a:p>
        </p:txBody>
      </p:sp>
      <p:sp>
        <p:nvSpPr>
          <p:cNvPr id="16" name="Rectangle 15"/>
          <p:cNvSpPr/>
          <p:nvPr/>
        </p:nvSpPr>
        <p:spPr>
          <a:xfrm>
            <a:off x="2394493" y="3606243"/>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
        <p:nvSpPr>
          <p:cNvPr id="17" name="Rectangle 16"/>
          <p:cNvSpPr/>
          <p:nvPr/>
        </p:nvSpPr>
        <p:spPr>
          <a:xfrm>
            <a:off x="3929058" y="361860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
        <p:nvSpPr>
          <p:cNvPr id="18" name="Rectangle 17"/>
          <p:cNvSpPr/>
          <p:nvPr/>
        </p:nvSpPr>
        <p:spPr>
          <a:xfrm>
            <a:off x="3214678" y="4786322"/>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
        <p:nvSpPr>
          <p:cNvPr id="19" name="Rectangle 18"/>
          <p:cNvSpPr/>
          <p:nvPr/>
        </p:nvSpPr>
        <p:spPr>
          <a:xfrm>
            <a:off x="1785918" y="4786322"/>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NT</a:t>
            </a:r>
            <a:endParaRPr lang="fa-IR" sz="1800" dirty="0">
              <a:solidFill>
                <a:schemeClr val="tx1"/>
              </a:solidFill>
            </a:endParaRPr>
          </a:p>
        </p:txBody>
      </p:sp>
      <p:sp>
        <p:nvSpPr>
          <p:cNvPr id="20" name="Rectangle 19"/>
          <p:cNvSpPr/>
          <p:nvPr/>
        </p:nvSpPr>
        <p:spPr>
          <a:xfrm>
            <a:off x="3643306" y="4929198"/>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Q</a:t>
            </a:r>
            <a:endParaRPr lang="fa-IR" sz="1800" dirty="0">
              <a:solidFill>
                <a:schemeClr val="tx1"/>
              </a:solidFill>
            </a:endParaRPr>
          </a:p>
        </p:txBody>
      </p:sp>
      <p:sp>
        <p:nvSpPr>
          <p:cNvPr id="21" name="Rectangle 20"/>
          <p:cNvSpPr/>
          <p:nvPr/>
        </p:nvSpPr>
        <p:spPr>
          <a:xfrm>
            <a:off x="2143108" y="4857760"/>
            <a:ext cx="78581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800" dirty="0" smtClean="0">
                <a:solidFill>
                  <a:schemeClr val="tx1"/>
                </a:solidFill>
              </a:rPr>
              <a:t>Q</a:t>
            </a:r>
            <a:endParaRPr lang="fa-IR" sz="1800" dirty="0">
              <a:solidFill>
                <a:schemeClr val="tx1"/>
              </a:solidFill>
            </a:endParaRPr>
          </a:p>
        </p:txBody>
      </p:sp>
    </p:spTree>
    <p:extLst>
      <p:ext uri="{BB962C8B-B14F-4D97-AF65-F5344CB8AC3E}">
        <p14:creationId xmlns:p14="http://schemas.microsoft.com/office/powerpoint/2010/main" val="24610745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19</a:t>
            </a:fld>
            <a:endParaRPr lang="en-US"/>
          </a:p>
        </p:txBody>
      </p:sp>
      <p:sp>
        <p:nvSpPr>
          <p:cNvPr id="5" name="Rectangle 4"/>
          <p:cNvSpPr/>
          <p:nvPr/>
        </p:nvSpPr>
        <p:spPr>
          <a:xfrm>
            <a:off x="928662" y="714356"/>
            <a:ext cx="7500990" cy="47149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sz="2800" dirty="0" smtClean="0">
                <a:solidFill>
                  <a:schemeClr val="tx1"/>
                </a:solidFill>
                <a:cs typeface="2  Nazanin" pitchFamily="2" charset="-78"/>
              </a:rPr>
              <a:t>ساده ترین نوع </a:t>
            </a:r>
            <a:r>
              <a:rPr lang="en-US" sz="2800" dirty="0" smtClean="0">
                <a:solidFill>
                  <a:schemeClr val="tx1"/>
                </a:solidFill>
                <a:latin typeface="Arial" charset="0"/>
                <a:cs typeface="2  Nazanin" pitchFamily="2" charset="-78"/>
              </a:rPr>
              <a:t>CSP</a:t>
            </a:r>
            <a:r>
              <a:rPr lang="en-US" sz="2800" dirty="0" smtClean="0">
                <a:solidFill>
                  <a:schemeClr val="tx1"/>
                </a:solidFill>
                <a:cs typeface="2  Nazanin" pitchFamily="2" charset="-78"/>
              </a:rPr>
              <a:t> </a:t>
            </a:r>
            <a:r>
              <a:rPr lang="fa-IR" sz="2800" dirty="0" smtClean="0">
                <a:solidFill>
                  <a:schemeClr val="tx1"/>
                </a:solidFill>
                <a:cs typeface="2  Nazanin" pitchFamily="2" charset="-78"/>
              </a:rPr>
              <a:t> شامل متغیرهای </a:t>
            </a:r>
            <a:r>
              <a:rPr lang="fa-IR" sz="2800" b="1" dirty="0" smtClean="0">
                <a:solidFill>
                  <a:schemeClr val="tx1"/>
                </a:solidFill>
                <a:cs typeface="2  Nazanin" pitchFamily="2" charset="-78"/>
              </a:rPr>
              <a:t>گسسته</a:t>
            </a:r>
            <a:r>
              <a:rPr lang="fa-IR" sz="2800" dirty="0" smtClean="0">
                <a:solidFill>
                  <a:schemeClr val="tx1"/>
                </a:solidFill>
                <a:cs typeface="2  Nazanin" pitchFamily="2" charset="-78"/>
              </a:rPr>
              <a:t> با </a:t>
            </a:r>
            <a:r>
              <a:rPr lang="fa-IR" sz="2800" b="1" dirty="0" smtClean="0">
                <a:solidFill>
                  <a:schemeClr val="tx1"/>
                </a:solidFill>
                <a:cs typeface="2  Nazanin" pitchFamily="2" charset="-78"/>
              </a:rPr>
              <a:t>دامنه محدود </a:t>
            </a:r>
            <a:r>
              <a:rPr lang="fa-IR" sz="2800" dirty="0" smtClean="0">
                <a:solidFill>
                  <a:schemeClr val="tx1"/>
                </a:solidFill>
                <a:cs typeface="2  Nazanin" pitchFamily="2" charset="-78"/>
              </a:rPr>
              <a:t>می باشند (مساله رنگ آمیزی نقشه از این نوع است). مساله 8 وزیر نیز می تواند از این نوع قلمداد شود که در آن متغیرهای</a:t>
            </a:r>
            <a:r>
              <a:rPr lang="en-US" sz="2800" dirty="0" smtClean="0">
                <a:solidFill>
                  <a:schemeClr val="tx1"/>
                </a:solidFill>
                <a:latin typeface="Arial" charset="0"/>
                <a:cs typeface="2  Nazanin" pitchFamily="2" charset="-78"/>
              </a:rPr>
              <a:t> Q1</a:t>
            </a:r>
            <a:r>
              <a:rPr lang="en-US" sz="3200" dirty="0" smtClean="0">
                <a:solidFill>
                  <a:schemeClr val="tx1"/>
                </a:solidFill>
                <a:latin typeface="Arial" charset="0"/>
                <a:cs typeface="2  Nazanin" pitchFamily="2" charset="-78"/>
              </a:rPr>
              <a:t>, </a:t>
            </a:r>
            <a:r>
              <a:rPr lang="en-US" sz="2800" dirty="0" smtClean="0">
                <a:solidFill>
                  <a:schemeClr val="tx1"/>
                </a:solidFill>
                <a:latin typeface="Arial" charset="0"/>
                <a:cs typeface="2  Nazanin" pitchFamily="2" charset="-78"/>
              </a:rPr>
              <a:t>Q2, …, Q8 </a:t>
            </a:r>
            <a:r>
              <a:rPr lang="fa-IR" sz="2800" dirty="0" smtClean="0">
                <a:solidFill>
                  <a:schemeClr val="tx1"/>
                </a:solidFill>
                <a:latin typeface="Arial" charset="0"/>
                <a:cs typeface="2  Nazanin" pitchFamily="2" charset="-78"/>
              </a:rPr>
              <a:t> </a:t>
            </a:r>
            <a:r>
              <a:rPr lang="fa-IR" sz="2800" dirty="0" smtClean="0">
                <a:solidFill>
                  <a:schemeClr val="tx1"/>
                </a:solidFill>
                <a:cs typeface="2  Nazanin" pitchFamily="2" charset="-78"/>
              </a:rPr>
              <a:t>موقعیت های هر وزیر در ستونهای 1 تا 8 می باشد و هر متغیر دارای دامنه {1،2،3،4،5،6،7،8} است. اگر حداکثر اندازه دامنه هر متغیر در یک </a:t>
            </a:r>
            <a:r>
              <a:rPr lang="en-US" sz="2800" dirty="0" smtClean="0">
                <a:solidFill>
                  <a:schemeClr val="tx1"/>
                </a:solidFill>
                <a:latin typeface="Arial" charset="0"/>
                <a:cs typeface="2  Nazanin" pitchFamily="2" charset="-78"/>
              </a:rPr>
              <a:t>CSP</a:t>
            </a:r>
            <a:r>
              <a:rPr lang="fa-IR" sz="2800" dirty="0" smtClean="0">
                <a:solidFill>
                  <a:schemeClr val="tx1"/>
                </a:solidFill>
                <a:cs typeface="2  Nazanin" pitchFamily="2" charset="-78"/>
              </a:rPr>
              <a:t> برابر با </a:t>
            </a:r>
            <a:r>
              <a:rPr lang="en-US" sz="2800" dirty="0" smtClean="0">
                <a:solidFill>
                  <a:schemeClr val="tx1"/>
                </a:solidFill>
                <a:latin typeface="Arial" charset="0"/>
                <a:cs typeface="2  Nazanin" pitchFamily="2" charset="-78"/>
              </a:rPr>
              <a:t>d </a:t>
            </a:r>
            <a:r>
              <a:rPr lang="fa-IR" sz="2800" dirty="0" smtClean="0">
                <a:solidFill>
                  <a:schemeClr val="tx1"/>
                </a:solidFill>
                <a:cs typeface="2  Nazanin" pitchFamily="2" charset="-78"/>
              </a:rPr>
              <a:t> باشد، آنگاه تعداد انتسابهای کامل ممکن در آن، برابر با </a:t>
            </a:r>
            <a:r>
              <a:rPr lang="en-US" sz="2800" dirty="0" smtClean="0">
                <a:solidFill>
                  <a:schemeClr val="tx1"/>
                </a:solidFill>
                <a:cs typeface="2  Nazanin" pitchFamily="2" charset="-78"/>
              </a:rPr>
              <a:t> </a:t>
            </a:r>
            <a:r>
              <a:rPr lang="en-US" sz="2800" dirty="0" smtClean="0">
                <a:solidFill>
                  <a:schemeClr val="tx1"/>
                </a:solidFill>
                <a:latin typeface="Arial" charset="0"/>
                <a:cs typeface="2  Nazanin" pitchFamily="2" charset="-78"/>
              </a:rPr>
              <a:t>O(d</a:t>
            </a:r>
            <a:r>
              <a:rPr lang="en-US" sz="2800" baseline="34000" dirty="0" smtClean="0">
                <a:solidFill>
                  <a:schemeClr val="tx1"/>
                </a:solidFill>
                <a:latin typeface="Arial" charset="0"/>
                <a:cs typeface="2  Nazanin" pitchFamily="2" charset="-78"/>
              </a:rPr>
              <a:t>n</a:t>
            </a:r>
            <a:r>
              <a:rPr lang="en-US" sz="2800" dirty="0" smtClean="0">
                <a:solidFill>
                  <a:schemeClr val="tx1"/>
                </a:solidFill>
                <a:latin typeface="Arial" charset="0"/>
                <a:cs typeface="2  Nazanin" pitchFamily="2" charset="-78"/>
              </a:rPr>
              <a:t>)</a:t>
            </a:r>
            <a:r>
              <a:rPr lang="fa-IR" sz="2800" dirty="0" smtClean="0">
                <a:solidFill>
                  <a:schemeClr val="tx1"/>
                </a:solidFill>
                <a:cs typeface="2  Nazanin" pitchFamily="2" charset="-78"/>
              </a:rPr>
              <a:t>خواهد بود که یک تابع نمایی نسبت به تعداد متغیرها می باشد.</a:t>
            </a:r>
            <a:endParaRPr lang="fa-IR" sz="2800" dirty="0">
              <a:solidFill>
                <a:schemeClr val="tx1"/>
              </a:solidFill>
              <a:cs typeface="2  Nazanin" pitchFamily="2" charset="-78"/>
            </a:endParaRPr>
          </a:p>
        </p:txBody>
      </p:sp>
      <p:sp>
        <p:nvSpPr>
          <p:cNvPr id="2" name="Rectangle 1"/>
          <p:cNvSpPr/>
          <p:nvPr/>
        </p:nvSpPr>
        <p:spPr>
          <a:xfrm>
            <a:off x="7452320" y="4221088"/>
            <a:ext cx="591829" cy="461665"/>
          </a:xfrm>
          <a:prstGeom prst="rect">
            <a:avLst/>
          </a:prstGeom>
        </p:spPr>
        <p:txBody>
          <a:bodyPr wrap="none">
            <a:spAutoFit/>
          </a:bodyPr>
          <a:lstStyle/>
          <a:p>
            <a:r>
              <a:rPr lang="fa-IR" dirty="0"/>
              <a:t>متغیر</a:t>
            </a:r>
            <a:endParaRPr lang="en-US" dirty="0"/>
          </a:p>
        </p:txBody>
      </p:sp>
      <p:sp>
        <p:nvSpPr>
          <p:cNvPr id="3" name="Rectangle 2"/>
          <p:cNvSpPr/>
          <p:nvPr/>
        </p:nvSpPr>
        <p:spPr>
          <a:xfrm>
            <a:off x="7129709" y="4797152"/>
            <a:ext cx="577401" cy="461665"/>
          </a:xfrm>
          <a:prstGeom prst="rect">
            <a:avLst/>
          </a:prstGeom>
        </p:spPr>
        <p:txBody>
          <a:bodyPr wrap="none">
            <a:spAutoFit/>
          </a:bodyPr>
          <a:lstStyle/>
          <a:p>
            <a:r>
              <a:rPr lang="fa-IR" dirty="0"/>
              <a:t>دامنه</a:t>
            </a:r>
            <a:endParaRPr lang="en-US" dirty="0"/>
          </a:p>
        </p:txBody>
      </p:sp>
      <p:sp>
        <p:nvSpPr>
          <p:cNvPr id="6" name="Rectangle 5"/>
          <p:cNvSpPr/>
          <p:nvPr/>
        </p:nvSpPr>
        <p:spPr>
          <a:xfrm>
            <a:off x="4708514" y="5589240"/>
            <a:ext cx="4132862" cy="461665"/>
          </a:xfrm>
          <a:prstGeom prst="rect">
            <a:avLst/>
          </a:prstGeom>
        </p:spPr>
        <p:txBody>
          <a:bodyPr wrap="none">
            <a:spAutoFit/>
          </a:bodyPr>
          <a:lstStyle/>
          <a:p>
            <a:r>
              <a:rPr lang="fa-IR" dirty="0"/>
              <a:t>وقتی‌ پیچیدگی‌ نمایی باشد برای مسائل بزرگ کارا نیست</a:t>
            </a:r>
            <a:endParaRPr lang="en-US" dirty="0"/>
          </a:p>
        </p:txBody>
      </p:sp>
      <p:sp>
        <p:nvSpPr>
          <p:cNvPr id="7" name="Rectangle 6"/>
          <p:cNvSpPr/>
          <p:nvPr/>
        </p:nvSpPr>
        <p:spPr>
          <a:xfrm>
            <a:off x="141158" y="5464788"/>
            <a:ext cx="4572000" cy="830997"/>
          </a:xfrm>
          <a:prstGeom prst="rect">
            <a:avLst/>
          </a:prstGeom>
        </p:spPr>
        <p:txBody>
          <a:bodyPr>
            <a:spAutoFit/>
          </a:bodyPr>
          <a:lstStyle/>
          <a:p>
            <a:pPr rtl="1"/>
            <a:r>
              <a:rPr lang="fa-IR" dirty="0"/>
              <a:t>مثلا برای ۸ وزیر اگر از روش پس گرد استفاده کنیم جواب میگیرم اما ۱۰۰۰ وزیر چی‌؟!</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55F655AE-46D9-4FD5-A2C8-56648AA82478}" type="slidenum">
              <a:rPr lang="ar-SA"/>
              <a:pPr/>
              <a:t>2</a:t>
            </a:fld>
            <a:endParaRPr lang="en-US"/>
          </a:p>
        </p:txBody>
      </p:sp>
      <p:sp>
        <p:nvSpPr>
          <p:cNvPr id="189445" name="Text Box 5"/>
          <p:cNvSpPr txBox="1">
            <a:spLocks noChangeArrowheads="1"/>
          </p:cNvSpPr>
          <p:nvPr/>
        </p:nvSpPr>
        <p:spPr bwMode="auto">
          <a:xfrm>
            <a:off x="5715008" y="714356"/>
            <a:ext cx="2305050" cy="762000"/>
          </a:xfrm>
          <a:prstGeom prst="rect">
            <a:avLst/>
          </a:prstGeom>
          <a:noFill/>
          <a:ln w="9525">
            <a:noFill/>
            <a:miter lim="800000"/>
            <a:headEnd/>
            <a:tailEnd/>
          </a:ln>
          <a:effectLst/>
        </p:spPr>
        <p:txBody>
          <a:bodyPr>
            <a:spAutoFit/>
          </a:bodyPr>
          <a:lstStyle/>
          <a:p>
            <a:pPr>
              <a:spcBef>
                <a:spcPct val="50000"/>
              </a:spcBef>
            </a:pPr>
            <a:r>
              <a:rPr lang="fa-IR" sz="4400" dirty="0">
                <a:solidFill>
                  <a:schemeClr val="tx1"/>
                </a:solidFill>
                <a:cs typeface="2  Nazanin" pitchFamily="2" charset="-78"/>
              </a:rPr>
              <a:t>فهرست</a:t>
            </a:r>
            <a:endParaRPr lang="en-US" sz="4400" dirty="0">
              <a:solidFill>
                <a:schemeClr val="tx1"/>
              </a:solidFill>
              <a:cs typeface="2  Nazanin" pitchFamily="2" charset="-78"/>
            </a:endParaRPr>
          </a:p>
        </p:txBody>
      </p:sp>
      <p:sp>
        <p:nvSpPr>
          <p:cNvPr id="189446" name="Text Box 6"/>
          <p:cNvSpPr txBox="1">
            <a:spLocks noChangeArrowheads="1"/>
          </p:cNvSpPr>
          <p:nvPr/>
        </p:nvSpPr>
        <p:spPr bwMode="auto">
          <a:xfrm>
            <a:off x="1619250" y="3357563"/>
            <a:ext cx="6192838" cy="823912"/>
          </a:xfrm>
          <a:prstGeom prst="rect">
            <a:avLst/>
          </a:prstGeom>
          <a:noFill/>
          <a:ln w="9525" algn="ctr">
            <a:noFill/>
            <a:miter lim="800000"/>
            <a:headEnd/>
            <a:tailEnd/>
          </a:ln>
          <a:effectLst/>
        </p:spPr>
        <p:txBody>
          <a:bodyPr>
            <a:spAutoFit/>
          </a:bodyPr>
          <a:lstStyle/>
          <a:p>
            <a:pPr algn="ctr">
              <a:spcBef>
                <a:spcPct val="50000"/>
              </a:spcBef>
            </a:pPr>
            <a:endParaRPr lang="fa-IR" sz="4800">
              <a:solidFill>
                <a:schemeClr val="accent2"/>
              </a:solidFill>
              <a:latin typeface="Akram" pitchFamily="2" charset="2"/>
              <a:cs typeface="Times New Roman" pitchFamily="18" charset="0"/>
            </a:endParaRPr>
          </a:p>
        </p:txBody>
      </p:sp>
      <p:sp>
        <p:nvSpPr>
          <p:cNvPr id="189447" name="Text Box 7"/>
          <p:cNvSpPr txBox="1">
            <a:spLocks noChangeArrowheads="1"/>
          </p:cNvSpPr>
          <p:nvPr/>
        </p:nvSpPr>
        <p:spPr bwMode="auto">
          <a:xfrm>
            <a:off x="1071538" y="1714489"/>
            <a:ext cx="6769100" cy="7288149"/>
          </a:xfrm>
          <a:prstGeom prst="rect">
            <a:avLst/>
          </a:prstGeom>
          <a:noFill/>
          <a:ln w="9525" algn="ctr">
            <a:noFill/>
            <a:miter lim="800000"/>
            <a:headEnd/>
            <a:tailEnd/>
          </a:ln>
          <a:effectLst/>
        </p:spPr>
        <p:txBody>
          <a:bodyPr wrap="square">
            <a:spAutoFit/>
          </a:bodyPr>
          <a:lstStyle/>
          <a:p>
            <a:pPr rtl="1">
              <a:spcBef>
                <a:spcPct val="10000"/>
              </a:spcBef>
              <a:buClr>
                <a:srgbClr val="00D600"/>
              </a:buClr>
              <a:buFont typeface="Wingdings" pitchFamily="2" charset="2"/>
              <a:buChar char="Ã"/>
            </a:pPr>
            <a:r>
              <a:rPr lang="fa-IR" sz="3200" dirty="0">
                <a:solidFill>
                  <a:schemeClr val="tx1"/>
                </a:solidFill>
                <a:cs typeface="2  Nazanin" pitchFamily="2" charset="-78"/>
              </a:rPr>
              <a:t>ارضای محدوديت چيست؟</a:t>
            </a:r>
          </a:p>
          <a:p>
            <a:pPr rtl="1">
              <a:spcBef>
                <a:spcPct val="10000"/>
              </a:spcBef>
              <a:buClr>
                <a:srgbClr val="00D600"/>
              </a:buClr>
              <a:buFont typeface="Wingdings" pitchFamily="2" charset="2"/>
              <a:buChar char="Ã"/>
            </a:pPr>
            <a:r>
              <a:rPr lang="fa-IR" sz="3200" dirty="0" smtClean="0">
                <a:solidFill>
                  <a:schemeClr val="tx1"/>
                </a:solidFill>
                <a:cs typeface="2  Nazanin" pitchFamily="2" charset="-78"/>
              </a:rPr>
              <a:t>جستجوی پس گرد در </a:t>
            </a:r>
            <a:r>
              <a:rPr lang="en-US" sz="3200" dirty="0" smtClean="0">
                <a:solidFill>
                  <a:schemeClr val="tx1"/>
                </a:solidFill>
                <a:cs typeface="2  Nazanin" pitchFamily="2" charset="-78"/>
              </a:rPr>
              <a:t> CSP</a:t>
            </a:r>
            <a:endParaRPr lang="en-US" sz="3200" dirty="0">
              <a:solidFill>
                <a:schemeClr val="tx1"/>
              </a:solidFill>
              <a:cs typeface="2  Nazanin" pitchFamily="2" charset="-78"/>
            </a:endParaRPr>
          </a:p>
          <a:p>
            <a:pPr rtl="1">
              <a:spcBef>
                <a:spcPct val="10000"/>
              </a:spcBef>
              <a:buClr>
                <a:srgbClr val="00D600"/>
              </a:buClr>
              <a:buFont typeface="Wingdings" pitchFamily="2" charset="2"/>
              <a:buChar char="Ã"/>
            </a:pPr>
            <a:r>
              <a:rPr lang="fa-IR" sz="3200" dirty="0" smtClean="0">
                <a:solidFill>
                  <a:schemeClr val="tx1"/>
                </a:solidFill>
                <a:cs typeface="2  Nazanin" pitchFamily="2" charset="-78"/>
              </a:rPr>
              <a:t>وارسی پيش رو</a:t>
            </a:r>
            <a:endParaRPr lang="fa-IR" sz="3200" dirty="0">
              <a:solidFill>
                <a:schemeClr val="tx1"/>
              </a:solidFill>
              <a:cs typeface="2  Nazanin" pitchFamily="2" charset="-78"/>
            </a:endParaRPr>
          </a:p>
          <a:p>
            <a:pPr rtl="1">
              <a:spcBef>
                <a:spcPct val="10000"/>
              </a:spcBef>
              <a:buClr>
                <a:srgbClr val="00D600"/>
              </a:buClr>
              <a:buFont typeface="Wingdings" pitchFamily="2" charset="2"/>
              <a:buChar char="Ã"/>
            </a:pPr>
            <a:r>
              <a:rPr lang="fa-IR" sz="3200" dirty="0" smtClean="0">
                <a:solidFill>
                  <a:schemeClr val="tx1"/>
                </a:solidFill>
                <a:cs typeface="2  Nazanin" pitchFamily="2" charset="-78"/>
              </a:rPr>
              <a:t>انتشار محدوديت</a:t>
            </a:r>
          </a:p>
          <a:p>
            <a:pPr rtl="1">
              <a:spcBef>
                <a:spcPct val="10000"/>
              </a:spcBef>
              <a:buClr>
                <a:srgbClr val="00D600"/>
              </a:buClr>
              <a:buFont typeface="Wingdings" pitchFamily="2" charset="2"/>
              <a:buChar char="Ã"/>
            </a:pPr>
            <a:r>
              <a:rPr lang="fa-IR" sz="3200" dirty="0" smtClean="0">
                <a:solidFill>
                  <a:schemeClr val="tx1"/>
                </a:solidFill>
                <a:cs typeface="2  Nazanin" pitchFamily="2" charset="-78"/>
              </a:rPr>
              <a:t>جستجوی محلی در مسائل دارای محدودیت </a:t>
            </a:r>
          </a:p>
          <a:p>
            <a:pPr rtl="1">
              <a:spcBef>
                <a:spcPct val="10000"/>
              </a:spcBef>
              <a:buClr>
                <a:srgbClr val="00D600"/>
              </a:buClr>
              <a:buFont typeface="Wingdings" pitchFamily="2" charset="2"/>
              <a:buChar char="Ã"/>
            </a:pPr>
            <a:endParaRPr lang="fa-IR" sz="3200" dirty="0">
              <a:solidFill>
                <a:schemeClr val="tx1"/>
              </a:solidFill>
              <a:cs typeface="2  Nazanin" pitchFamily="2" charset="-78"/>
            </a:endParaRPr>
          </a:p>
          <a:p>
            <a:pPr rtl="1">
              <a:spcBef>
                <a:spcPct val="10000"/>
              </a:spcBef>
              <a:buClr>
                <a:srgbClr val="00D600"/>
              </a:buClr>
              <a:buFont typeface="Wingdings" pitchFamily="2" charset="2"/>
              <a:buChar char="Ã"/>
            </a:pPr>
            <a:endParaRPr lang="fa-IR" sz="3200" dirty="0">
              <a:solidFill>
                <a:schemeClr val="tx1"/>
              </a:solidFill>
              <a:cs typeface="2  Nazanin" pitchFamily="2" charset="-78"/>
            </a:endParaRPr>
          </a:p>
          <a:p>
            <a:pPr rtl="1">
              <a:spcBef>
                <a:spcPct val="10000"/>
              </a:spcBef>
              <a:buClr>
                <a:srgbClr val="00D600"/>
              </a:buClr>
              <a:buFont typeface="Wingdings" pitchFamily="2" charset="2"/>
              <a:buChar char="Ã"/>
            </a:pPr>
            <a:endParaRPr lang="en-US" sz="3200" dirty="0">
              <a:solidFill>
                <a:schemeClr val="tx1"/>
              </a:solidFill>
              <a:cs typeface="2  Nazanin" pitchFamily="2" charset="-78"/>
            </a:endParaRPr>
          </a:p>
          <a:p>
            <a:pPr rtl="1">
              <a:spcBef>
                <a:spcPct val="10000"/>
              </a:spcBef>
              <a:buClr>
                <a:srgbClr val="00D600"/>
              </a:buClr>
              <a:buFont typeface="Wingdings" pitchFamily="2" charset="2"/>
              <a:buChar char="Ã"/>
            </a:pPr>
            <a:endParaRPr lang="fa-IR" sz="3200" dirty="0">
              <a:solidFill>
                <a:schemeClr val="tx1"/>
              </a:solidFill>
              <a:cs typeface="2  Nazanin" pitchFamily="2" charset="-78"/>
            </a:endParaRPr>
          </a:p>
          <a:p>
            <a:pPr rtl="1">
              <a:spcBef>
                <a:spcPct val="10000"/>
              </a:spcBef>
              <a:buClr>
                <a:srgbClr val="00D600"/>
              </a:buClr>
              <a:buFont typeface="Wingdings" pitchFamily="2" charset="2"/>
              <a:buChar char="Ã"/>
            </a:pPr>
            <a:endParaRPr lang="fa-IR" sz="3200" dirty="0">
              <a:solidFill>
                <a:schemeClr val="tx1"/>
              </a:solidFill>
              <a:cs typeface="2  Nazanin" pitchFamily="2" charset="-78"/>
            </a:endParaRPr>
          </a:p>
          <a:p>
            <a:pPr rtl="1">
              <a:spcBef>
                <a:spcPct val="10000"/>
              </a:spcBef>
              <a:buClr>
                <a:srgbClr val="00D600"/>
              </a:buClr>
              <a:buFont typeface="Wingdings" pitchFamily="2" charset="2"/>
              <a:buChar char="Ã"/>
            </a:pPr>
            <a:endParaRPr lang="en-US" sz="3600" dirty="0">
              <a:solidFill>
                <a:schemeClr val="tx1"/>
              </a:solidFill>
              <a:cs typeface="2  Nazanin" pitchFamily="2" charset="-78"/>
            </a:endParaRPr>
          </a:p>
          <a:p>
            <a:pPr rtl="1">
              <a:spcBef>
                <a:spcPct val="10000"/>
              </a:spcBef>
            </a:pPr>
            <a:endParaRPr lang="en-US" sz="3600" dirty="0">
              <a:solidFill>
                <a:schemeClr val="tx1"/>
              </a:solidFill>
              <a:cs typeface="2  Nazanin" pitchFamily="2" charset="-78"/>
            </a:endParaRPr>
          </a:p>
          <a:p>
            <a:pPr>
              <a:spcBef>
                <a:spcPct val="10000"/>
              </a:spcBef>
            </a:pPr>
            <a:endParaRPr lang="en-US" sz="3600"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76BE489-959B-4391-8E74-00323F21D273}" type="slidenum">
              <a:rPr lang="ar-SA" smtClean="0"/>
              <a:pPr/>
              <a:t>20</a:t>
            </a:fld>
            <a:endParaRPr lang="en-US"/>
          </a:p>
        </p:txBody>
      </p:sp>
      <p:sp>
        <p:nvSpPr>
          <p:cNvPr id="3" name="Rectangle 2"/>
          <p:cNvSpPr/>
          <p:nvPr/>
        </p:nvSpPr>
        <p:spPr>
          <a:xfrm>
            <a:off x="785786" y="714356"/>
            <a:ext cx="7429552" cy="55007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ساده ترین نوع محدودیت، </a:t>
            </a:r>
            <a:r>
              <a:rPr lang="fa-IR" b="1" dirty="0" smtClean="0">
                <a:solidFill>
                  <a:schemeClr val="tx1"/>
                </a:solidFill>
                <a:cs typeface="2  Nazanin" pitchFamily="2" charset="-78"/>
              </a:rPr>
              <a:t>محدودیت های یگانی </a:t>
            </a:r>
            <a:r>
              <a:rPr lang="fa-IR" dirty="0" smtClean="0">
                <a:solidFill>
                  <a:schemeClr val="tx1"/>
                </a:solidFill>
                <a:cs typeface="2  Nazanin" pitchFamily="2" charset="-78"/>
              </a:rPr>
              <a:t>می باشند که باعث محدود شدن مقدار یک متغیر منفرد می شود. به عنوان مثال، می توان فرض نمود که ناحیه </a:t>
            </a:r>
            <a:r>
              <a:rPr lang="en-US" dirty="0" smtClean="0">
                <a:solidFill>
                  <a:schemeClr val="tx1"/>
                </a:solidFill>
              </a:rPr>
              <a:t>SA</a:t>
            </a:r>
            <a:r>
              <a:rPr lang="en-US" dirty="0" smtClean="0">
                <a:solidFill>
                  <a:schemeClr val="tx1"/>
                </a:solidFill>
                <a:cs typeface="2  Nazanin" pitchFamily="2" charset="-78"/>
              </a:rPr>
              <a:t> </a:t>
            </a:r>
            <a:r>
              <a:rPr lang="fa-IR" dirty="0" smtClean="0">
                <a:solidFill>
                  <a:schemeClr val="tx1"/>
                </a:solidFill>
                <a:cs typeface="2  Nazanin" pitchFamily="2" charset="-78"/>
              </a:rPr>
              <a:t> به رنگ سبز نباشد. هر محدودیت یگانی را می توان با انجام یک پیش پردازش در دامنه مقادیر متغیرمتناظر و حذف مقادیری که باعث نقض آن محدودیت می شود، تأمین شده انگاشت. یک </a:t>
            </a:r>
            <a:r>
              <a:rPr lang="fa-IR" b="1" dirty="0" smtClean="0">
                <a:solidFill>
                  <a:schemeClr val="tx1"/>
                </a:solidFill>
                <a:cs typeface="2  Nazanin" pitchFamily="2" charset="-78"/>
              </a:rPr>
              <a:t>محدودیت دوگانی</a:t>
            </a:r>
            <a:r>
              <a:rPr lang="fa-IR" dirty="0" smtClean="0">
                <a:solidFill>
                  <a:schemeClr val="tx1"/>
                </a:solidFill>
                <a:cs typeface="2  Nazanin" pitchFamily="2" charset="-78"/>
              </a:rPr>
              <a:t>، دومتغیر را به هم مربوط می سازد. مثلا </a:t>
            </a:r>
            <a:r>
              <a:rPr lang="en-US" dirty="0" smtClean="0">
                <a:solidFill>
                  <a:schemeClr val="tx1"/>
                </a:solidFill>
                <a:cs typeface="2  Nazanin" pitchFamily="2" charset="-78"/>
              </a:rPr>
              <a:t>SA ≠NSW</a:t>
            </a:r>
            <a:r>
              <a:rPr lang="fa-IR" dirty="0" smtClean="0">
                <a:solidFill>
                  <a:schemeClr val="tx1"/>
                </a:solidFill>
                <a:cs typeface="2  Nazanin" pitchFamily="2" charset="-78"/>
              </a:rPr>
              <a:t> یک محدودیت دودویی است. </a:t>
            </a:r>
          </a:p>
          <a:p>
            <a:pPr algn="just" rtl="1">
              <a:lnSpc>
                <a:spcPct val="150000"/>
              </a:lnSpc>
            </a:pPr>
            <a:r>
              <a:rPr lang="fa-IR" dirty="0" smtClean="0">
                <a:solidFill>
                  <a:schemeClr val="tx1"/>
                </a:solidFill>
                <a:cs typeface="2  Nazanin" pitchFamily="2" charset="-78"/>
              </a:rPr>
              <a:t>یک </a:t>
            </a:r>
            <a:r>
              <a:rPr lang="en-US" dirty="0" smtClean="0">
                <a:solidFill>
                  <a:schemeClr val="tx1"/>
                </a:solidFill>
                <a:cs typeface="2  Nazanin" pitchFamily="2" charset="-78"/>
              </a:rPr>
              <a:t>CSP </a:t>
            </a:r>
            <a:r>
              <a:rPr lang="fa-IR" dirty="0" smtClean="0">
                <a:solidFill>
                  <a:schemeClr val="tx1"/>
                </a:solidFill>
                <a:cs typeface="2  Nazanin" pitchFamily="2" charset="-78"/>
              </a:rPr>
              <a:t> دوگانی، </a:t>
            </a:r>
            <a:r>
              <a:rPr lang="en-US" dirty="0" smtClean="0">
                <a:solidFill>
                  <a:schemeClr val="tx1"/>
                </a:solidFill>
                <a:cs typeface="2  Nazanin" pitchFamily="2" charset="-78"/>
              </a:rPr>
              <a:t>CSP</a:t>
            </a:r>
            <a:r>
              <a:rPr lang="fa-IR" dirty="0" smtClean="0">
                <a:solidFill>
                  <a:schemeClr val="tx1"/>
                </a:solidFill>
                <a:cs typeface="2  Nazanin" pitchFamily="2" charset="-78"/>
              </a:rPr>
              <a:t> ی است که دارای محدودیتهای دودویی باشد. </a:t>
            </a:r>
          </a:p>
          <a:p>
            <a:pPr algn="just" rtl="1">
              <a:lnSpc>
                <a:spcPct val="150000"/>
              </a:lnSpc>
            </a:pPr>
            <a:r>
              <a:rPr lang="fa-IR" dirty="0" smtClean="0">
                <a:solidFill>
                  <a:schemeClr val="tx1"/>
                </a:solidFill>
                <a:cs typeface="2  Nazanin" pitchFamily="2" charset="-78"/>
              </a:rPr>
              <a:t>محدودیت ها با درجات بالاتر شامل سه یا تعداد بیشتری متغیر می باشند. </a:t>
            </a:r>
          </a:p>
          <a:p>
            <a:pPr algn="just" rtl="1">
              <a:lnSpc>
                <a:spcPct val="150000"/>
              </a:lnSpc>
            </a:pPr>
            <a:r>
              <a:rPr lang="fa-IR" dirty="0" smtClean="0">
                <a:solidFill>
                  <a:schemeClr val="tx1"/>
                </a:solidFill>
                <a:cs typeface="2  Nazanin" pitchFamily="2" charset="-78"/>
              </a:rPr>
              <a:t>یک مثال معروف، معمای حساب رمزی می باشد.</a:t>
            </a:r>
            <a:endParaRPr lang="fa-IR" dirty="0"/>
          </a:p>
        </p:txBody>
      </p:sp>
      <p:sp>
        <p:nvSpPr>
          <p:cNvPr id="4" name="Rectangle 3"/>
          <p:cNvSpPr/>
          <p:nvPr/>
        </p:nvSpPr>
        <p:spPr>
          <a:xfrm>
            <a:off x="251520" y="5661248"/>
            <a:ext cx="4572000" cy="830997"/>
          </a:xfrm>
          <a:prstGeom prst="rect">
            <a:avLst/>
          </a:prstGeom>
        </p:spPr>
        <p:txBody>
          <a:bodyPr>
            <a:spAutoFit/>
          </a:bodyPr>
          <a:lstStyle/>
          <a:p>
            <a:r>
              <a:rPr lang="fa-IR" dirty="0"/>
              <a:t>قضیه‌ای است که می‌گوید تمام محدودیت‌های بالاتر  از درجه ۲ قابل تقلیل به محدودیت با درجه۲ است</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21</a:t>
            </a:fld>
            <a:endParaRPr lang="en-US"/>
          </a:p>
        </p:txBody>
      </p:sp>
      <p:sp>
        <p:nvSpPr>
          <p:cNvPr id="5" name="Rectangle 4"/>
          <p:cNvSpPr/>
          <p:nvPr/>
        </p:nvSpPr>
        <p:spPr>
          <a:xfrm>
            <a:off x="642910" y="642918"/>
            <a:ext cx="7643866" cy="5715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همانطور که می دانید در آزمون هدف هر راه حل باید یک انتساب کامل باشد، لذا، اگر مساله دارای</a:t>
            </a:r>
            <a:r>
              <a:rPr lang="en-US" dirty="0" smtClean="0">
                <a:solidFill>
                  <a:schemeClr val="tx1"/>
                </a:solidFill>
                <a:cs typeface="2  Nazanin" pitchFamily="2" charset="-78"/>
              </a:rPr>
              <a:t> n </a:t>
            </a:r>
            <a:r>
              <a:rPr lang="fa-IR" dirty="0" smtClean="0">
                <a:solidFill>
                  <a:schemeClr val="tx1"/>
                </a:solidFill>
                <a:cs typeface="2  Nazanin" pitchFamily="2" charset="-78"/>
              </a:rPr>
              <a:t>متغیر باشد در </a:t>
            </a:r>
            <a:r>
              <a:rPr lang="en-US" dirty="0" smtClean="0">
                <a:solidFill>
                  <a:schemeClr val="tx1"/>
                </a:solidFill>
                <a:cs typeface="2  Nazanin" pitchFamily="2" charset="-78"/>
              </a:rPr>
              <a:t>n</a:t>
            </a:r>
            <a:r>
              <a:rPr lang="fa-IR" dirty="0" smtClean="0">
                <a:solidFill>
                  <a:schemeClr val="tx1"/>
                </a:solidFill>
                <a:cs typeface="2  Nazanin" pitchFamily="2" charset="-78"/>
              </a:rPr>
              <a:t> مرحله انجام خواهد شد و درخت جستجو تنها تا </a:t>
            </a:r>
            <a:r>
              <a:rPr lang="en-US" dirty="0" smtClean="0">
                <a:solidFill>
                  <a:schemeClr val="tx1"/>
                </a:solidFill>
                <a:cs typeface="2  Nazanin" pitchFamily="2" charset="-78"/>
              </a:rPr>
              <a:t>n</a:t>
            </a:r>
            <a:r>
              <a:rPr lang="fa-IR" dirty="0" smtClean="0">
                <a:solidFill>
                  <a:schemeClr val="tx1"/>
                </a:solidFill>
                <a:cs typeface="2  Nazanin" pitchFamily="2" charset="-78"/>
              </a:rPr>
              <a:t> گام پیش خواهد رفت. به همین دلیل در </a:t>
            </a:r>
            <a:r>
              <a:rPr lang="en-US" dirty="0" smtClean="0">
                <a:solidFill>
                  <a:schemeClr val="tx1"/>
                </a:solidFill>
                <a:cs typeface="2  Nazanin" pitchFamily="2" charset="-78"/>
              </a:rPr>
              <a:t>CSP</a:t>
            </a:r>
            <a:r>
              <a:rPr lang="fa-IR" dirty="0" smtClean="0">
                <a:solidFill>
                  <a:schemeClr val="tx1"/>
                </a:solidFill>
                <a:cs typeface="2  Nazanin" pitchFamily="2" charset="-78"/>
              </a:rPr>
              <a:t>ها، بیشتر از الگوریتم های جستجوی اول عمق استفاده می شود. البته باید توجه داشت هریک از روشهای جستجو که در فصل 3 و 4 به آنها اشاره شد قادر به حل </a:t>
            </a:r>
            <a:r>
              <a:rPr lang="en-US" dirty="0" smtClean="0">
                <a:solidFill>
                  <a:schemeClr val="tx1"/>
                </a:solidFill>
                <a:cs typeface="2  Nazanin" pitchFamily="2" charset="-78"/>
              </a:rPr>
              <a:t>CSP</a:t>
            </a:r>
            <a:r>
              <a:rPr lang="fa-IR" dirty="0" smtClean="0">
                <a:solidFill>
                  <a:schemeClr val="tx1"/>
                </a:solidFill>
                <a:cs typeface="2  Nazanin" pitchFamily="2" charset="-78"/>
              </a:rPr>
              <a:t> خواهند بود. اگر روش جستجوی اول سطح را روی مثال نقشه استرالیا اعمال کنیم متوجه نتیجه نامطلوب خواهیم شد: از آنجا که هریک از</a:t>
            </a:r>
            <a:r>
              <a:rPr lang="en-US" dirty="0" smtClean="0">
                <a:solidFill>
                  <a:schemeClr val="tx1"/>
                </a:solidFill>
                <a:cs typeface="2  Nazanin" pitchFamily="2" charset="-78"/>
              </a:rPr>
              <a:t>n </a:t>
            </a:r>
            <a:r>
              <a:rPr lang="fa-IR" dirty="0" smtClean="0">
                <a:solidFill>
                  <a:schemeClr val="tx1"/>
                </a:solidFill>
                <a:cs typeface="2  Nazanin" pitchFamily="2" charset="-78"/>
              </a:rPr>
              <a:t> متغیر می توانند </a:t>
            </a:r>
            <a:r>
              <a:rPr lang="en-US" dirty="0" smtClean="0">
                <a:solidFill>
                  <a:schemeClr val="tx1"/>
                </a:solidFill>
                <a:cs typeface="2  Nazanin" pitchFamily="2" charset="-78"/>
              </a:rPr>
              <a:t>d</a:t>
            </a:r>
            <a:r>
              <a:rPr lang="fa-IR" dirty="0" smtClean="0">
                <a:solidFill>
                  <a:schemeClr val="tx1"/>
                </a:solidFill>
                <a:cs typeface="2  Nazanin" pitchFamily="2" charset="-78"/>
              </a:rPr>
              <a:t> مقدار به خود اختصاص دهند، در این حالت ضریب انشعاب در بالاترین سطح برابر با </a:t>
            </a:r>
            <a:r>
              <a:rPr lang="en-US" dirty="0" err="1" smtClean="0">
                <a:solidFill>
                  <a:schemeClr val="tx1"/>
                </a:solidFill>
                <a:cs typeface="2  Nazanin" pitchFamily="2" charset="-78"/>
              </a:rPr>
              <a:t>nd</a:t>
            </a:r>
            <a:r>
              <a:rPr lang="fa-IR" dirty="0" smtClean="0">
                <a:solidFill>
                  <a:schemeClr val="tx1"/>
                </a:solidFill>
                <a:cs typeface="2  Nazanin" pitchFamily="2" charset="-78"/>
              </a:rPr>
              <a:t>، در سطح بعدی </a:t>
            </a:r>
            <a:r>
              <a:rPr lang="en-US" dirty="0" smtClean="0">
                <a:solidFill>
                  <a:schemeClr val="tx1"/>
                </a:solidFill>
                <a:cs typeface="2  Nazanin" pitchFamily="2" charset="-78"/>
              </a:rPr>
              <a:t>(n-1)d</a:t>
            </a:r>
            <a:r>
              <a:rPr lang="fa-IR" dirty="0" smtClean="0">
                <a:solidFill>
                  <a:schemeClr val="tx1"/>
                </a:solidFill>
                <a:cs typeface="2  Nazanin" pitchFamily="2" charset="-78"/>
              </a:rPr>
              <a:t> و... بدین ترتیب برای </a:t>
            </a:r>
            <a:r>
              <a:rPr lang="en-US" dirty="0" smtClean="0">
                <a:solidFill>
                  <a:schemeClr val="tx1"/>
                </a:solidFill>
                <a:cs typeface="2  Nazanin" pitchFamily="2" charset="-78"/>
              </a:rPr>
              <a:t> n</a:t>
            </a:r>
            <a:r>
              <a:rPr lang="fa-IR" dirty="0" smtClean="0">
                <a:solidFill>
                  <a:schemeClr val="tx1"/>
                </a:solidFill>
                <a:cs typeface="2  Nazanin" pitchFamily="2" charset="-78"/>
              </a:rPr>
              <a:t>سطح، اگرچه تنها </a:t>
            </a:r>
            <a:r>
              <a:rPr lang="en-US" dirty="0" smtClean="0">
                <a:solidFill>
                  <a:schemeClr val="tx1"/>
                </a:solidFill>
                <a:cs typeface="2  Nazanin" pitchFamily="2" charset="-78"/>
              </a:rPr>
              <a:t>d</a:t>
            </a:r>
            <a:r>
              <a:rPr lang="en-US" baseline="30000" dirty="0" smtClean="0">
                <a:solidFill>
                  <a:schemeClr val="tx1"/>
                </a:solidFill>
                <a:cs typeface="2  Nazanin" pitchFamily="2" charset="-78"/>
              </a:rPr>
              <a:t>n</a:t>
            </a:r>
            <a:r>
              <a:rPr lang="fa-IR" baseline="30000" dirty="0" smtClean="0">
                <a:solidFill>
                  <a:schemeClr val="tx1"/>
                </a:solidFill>
                <a:cs typeface="2  Nazanin" pitchFamily="2" charset="-78"/>
              </a:rPr>
              <a:t> </a:t>
            </a:r>
            <a:r>
              <a:rPr lang="fa-IR" dirty="0" smtClean="0">
                <a:solidFill>
                  <a:schemeClr val="tx1"/>
                </a:solidFill>
                <a:cs typeface="2  Nazanin" pitchFamily="2" charset="-78"/>
              </a:rPr>
              <a:t> انتساب کامل ممکن وجود دارد، درختی با </a:t>
            </a:r>
            <a:r>
              <a:rPr lang="en-US" dirty="0" err="1" smtClean="0">
                <a:solidFill>
                  <a:schemeClr val="tx1"/>
                </a:solidFill>
                <a:cs typeface="2  Nazanin" pitchFamily="2" charset="-78"/>
              </a:rPr>
              <a:t>n!d</a:t>
            </a:r>
            <a:r>
              <a:rPr lang="en-US" baseline="30000" dirty="0" err="1" smtClean="0">
                <a:solidFill>
                  <a:schemeClr val="tx1"/>
                </a:solidFill>
                <a:cs typeface="2  Nazanin" pitchFamily="2" charset="-78"/>
              </a:rPr>
              <a:t>n</a:t>
            </a:r>
            <a:r>
              <a:rPr lang="en-US" baseline="30000" dirty="0" smtClean="0">
                <a:solidFill>
                  <a:schemeClr val="tx1"/>
                </a:solidFill>
                <a:cs typeface="2  Nazanin" pitchFamily="2" charset="-78"/>
              </a:rPr>
              <a:t> </a:t>
            </a:r>
            <a:r>
              <a:rPr lang="fa-IR" dirty="0" smtClean="0">
                <a:solidFill>
                  <a:schemeClr val="tx1"/>
                </a:solidFill>
                <a:cs typeface="2  Nazanin" pitchFamily="2" charset="-78"/>
              </a:rPr>
              <a:t> برگ ایجاد شده است.</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76BE489-959B-4391-8E74-00323F21D273}" type="slidenum">
              <a:rPr lang="ar-SA" smtClean="0"/>
              <a:pPr/>
              <a:t>22</a:t>
            </a:fld>
            <a:endParaRPr lang="en-US"/>
          </a:p>
        </p:txBody>
      </p:sp>
      <p:sp>
        <p:nvSpPr>
          <p:cNvPr id="3" name="Rectangle 2"/>
          <p:cNvSpPr/>
          <p:nvPr/>
        </p:nvSpPr>
        <p:spPr>
          <a:xfrm>
            <a:off x="857224" y="714356"/>
            <a:ext cx="7215238" cy="5715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یکی از خصوصیات مشترک تمام </a:t>
            </a:r>
            <a:r>
              <a:rPr lang="en-US" dirty="0" smtClean="0">
                <a:solidFill>
                  <a:schemeClr val="tx1"/>
                </a:solidFill>
                <a:cs typeface="2  Nazanin" pitchFamily="2" charset="-78"/>
              </a:rPr>
              <a:t>CSP</a:t>
            </a:r>
            <a:r>
              <a:rPr lang="fa-IR" dirty="0" smtClean="0">
                <a:solidFill>
                  <a:schemeClr val="tx1"/>
                </a:solidFill>
                <a:cs typeface="2  Nazanin" pitchFamily="2" charset="-78"/>
              </a:rPr>
              <a:t>ها، </a:t>
            </a:r>
            <a:r>
              <a:rPr lang="fa-IR" b="1" dirty="0" smtClean="0">
                <a:solidFill>
                  <a:schemeClr val="tx1"/>
                </a:solidFill>
                <a:cs typeface="2  Nazanin" pitchFamily="2" charset="-78"/>
              </a:rPr>
              <a:t>جابجایی پذیری </a:t>
            </a:r>
            <a:r>
              <a:rPr lang="fa-IR" dirty="0" smtClean="0">
                <a:solidFill>
                  <a:schemeClr val="tx1"/>
                </a:solidFill>
                <a:cs typeface="2  Nazanin" pitchFamily="2" charset="-78"/>
              </a:rPr>
              <a:t>است. یک مساله وقتی جابجایی پذیر است که ترتیب اعمال هرمجموعه ای از اقدامات به مساله، هیچ تاثیری در پاسخ نهایی ایجاد نکند. </a:t>
            </a:r>
            <a:r>
              <a:rPr lang="en-US" dirty="0" smtClean="0">
                <a:solidFill>
                  <a:schemeClr val="tx1"/>
                </a:solidFill>
                <a:cs typeface="2  Nazanin" pitchFamily="2" charset="-78"/>
              </a:rPr>
              <a:t>CSP</a:t>
            </a:r>
            <a:r>
              <a:rPr lang="fa-IR" dirty="0" smtClean="0">
                <a:solidFill>
                  <a:schemeClr val="tx1"/>
                </a:solidFill>
                <a:cs typeface="2  Nazanin" pitchFamily="2" charset="-78"/>
              </a:rPr>
              <a:t>ها جابجایی پذیر هستند زیرا در صورتی که هنگام انتساب مقادیر به متغیرها به ترتیب آنها توجه نشود، به انتساب های جزئی یکسانی می رسیم. مثلا ممکن است از بین </a:t>
            </a:r>
            <a:r>
              <a:rPr lang="en-US" dirty="0" smtClean="0">
                <a:solidFill>
                  <a:schemeClr val="tx1"/>
                </a:solidFill>
                <a:cs typeface="2  Nazanin" pitchFamily="2" charset="-78"/>
              </a:rPr>
              <a:t>SA=red, SA=blue, SA=green</a:t>
            </a:r>
            <a:r>
              <a:rPr lang="fa-IR" dirty="0" smtClean="0">
                <a:solidFill>
                  <a:schemeClr val="tx1"/>
                </a:solidFill>
                <a:cs typeface="2  Nazanin" pitchFamily="2" charset="-78"/>
              </a:rPr>
              <a:t> یکی را انتخاب کنیم، اما امکان انتخاب بین </a:t>
            </a:r>
            <a:r>
              <a:rPr lang="en-US" dirty="0" smtClean="0">
                <a:solidFill>
                  <a:schemeClr val="tx1"/>
                </a:solidFill>
                <a:cs typeface="2  Nazanin" pitchFamily="2" charset="-78"/>
              </a:rPr>
              <a:t>SA=red, WA=blue</a:t>
            </a:r>
            <a:r>
              <a:rPr lang="fa-IR" dirty="0" smtClean="0">
                <a:solidFill>
                  <a:schemeClr val="tx1"/>
                </a:solidFill>
                <a:cs typeface="2  Nazanin" pitchFamily="2" charset="-78"/>
              </a:rPr>
              <a:t> وجود ندارد.</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158" name="Picture 6"/>
          <p:cNvPicPr>
            <a:picLocks noGrp="1" noChangeAspect="1" noChangeArrowheads="1"/>
          </p:cNvPicPr>
          <p:nvPr>
            <p:ph/>
          </p:nvPr>
        </p:nvPicPr>
        <p:blipFill>
          <a:blip r:embed="rId2" cstate="print"/>
          <a:stretch>
            <a:fillRect/>
          </a:stretch>
        </p:blipFill>
        <p:spPr>
          <a:xfrm>
            <a:off x="657252" y="5000636"/>
            <a:ext cx="7772400" cy="1586624"/>
          </a:xfrm>
          <a:noFill/>
          <a:ln/>
        </p:spPr>
      </p:pic>
      <p:sp>
        <p:nvSpPr>
          <p:cNvPr id="8" name="Slide Number Placeholder 4"/>
          <p:cNvSpPr>
            <a:spLocks noGrp="1"/>
          </p:cNvSpPr>
          <p:nvPr>
            <p:ph type="sldNum" sz="quarter" idx="12"/>
          </p:nvPr>
        </p:nvSpPr>
        <p:spPr/>
        <p:txBody>
          <a:bodyPr/>
          <a:lstStyle/>
          <a:p>
            <a:fld id="{8E5EF339-0285-426A-BE60-DB89696470CA}" type="slidenum">
              <a:rPr lang="ar-SA"/>
              <a:pPr/>
              <a:t>23</a:t>
            </a:fld>
            <a:endParaRPr lang="en-US"/>
          </a:p>
        </p:txBody>
      </p:sp>
      <p:sp>
        <p:nvSpPr>
          <p:cNvPr id="9" name="Text Box 5"/>
          <p:cNvSpPr txBox="1">
            <a:spLocks noChangeArrowheads="1"/>
          </p:cNvSpPr>
          <p:nvPr/>
        </p:nvSpPr>
        <p:spPr bwMode="auto">
          <a:xfrm>
            <a:off x="539750" y="1000108"/>
            <a:ext cx="7461274" cy="3600986"/>
          </a:xfrm>
          <a:prstGeom prst="rect">
            <a:avLst/>
          </a:prstGeom>
          <a:noFill/>
          <a:ln w="9525" algn="ctr">
            <a:noFill/>
            <a:miter lim="800000"/>
            <a:headEnd/>
            <a:tailEnd/>
          </a:ln>
        </p:spPr>
        <p:txBody>
          <a:bodyPr wrap="square">
            <a:spAutoFit/>
          </a:bodyPr>
          <a:lstStyle/>
          <a:p>
            <a:pPr algn="just" rtl="1">
              <a:spcBef>
                <a:spcPct val="50000"/>
              </a:spcBef>
              <a:buClr>
                <a:srgbClr val="00D600"/>
              </a:buClr>
            </a:pPr>
            <a:r>
              <a:rPr lang="fa-IR" dirty="0" smtClean="0">
                <a:solidFill>
                  <a:schemeClr val="tx1"/>
                </a:solidFill>
                <a:latin typeface="Georgia" pitchFamily="18" charset="0"/>
                <a:cs typeface="2  Nazanin" pitchFamily="2" charset="-78"/>
              </a:rPr>
              <a:t>پ</a:t>
            </a:r>
            <a:r>
              <a:rPr lang="fa-IR" sz="2400" dirty="0" smtClean="0">
                <a:solidFill>
                  <a:schemeClr val="tx1"/>
                </a:solidFill>
                <a:latin typeface="Georgia" pitchFamily="18" charset="0"/>
                <a:cs typeface="2  Nazanin" pitchFamily="2" charset="-78"/>
              </a:rPr>
              <a:t>س از انتساب </a:t>
            </a:r>
            <a:r>
              <a:rPr lang="en-US" dirty="0" smtClean="0">
                <a:solidFill>
                  <a:schemeClr val="tx1"/>
                </a:solidFill>
                <a:latin typeface="Georgia" pitchFamily="18" charset="0"/>
                <a:cs typeface="2  Nazanin" pitchFamily="2" charset="-78"/>
              </a:rPr>
              <a:t>WA=red</a:t>
            </a:r>
            <a:r>
              <a:rPr lang="fa-IR" sz="2400" dirty="0" smtClean="0">
                <a:solidFill>
                  <a:schemeClr val="tx1"/>
                </a:solidFill>
                <a:latin typeface="Georgia" pitchFamily="18" charset="0"/>
                <a:cs typeface="2  Nazanin" pitchFamily="2" charset="-78"/>
              </a:rPr>
              <a:t> و </a:t>
            </a:r>
            <a:r>
              <a:rPr lang="en-US" sz="2400" dirty="0" smtClean="0">
                <a:solidFill>
                  <a:schemeClr val="tx1"/>
                </a:solidFill>
                <a:latin typeface="Georgia" pitchFamily="18" charset="0"/>
                <a:cs typeface="2  Nazanin" pitchFamily="2" charset="-78"/>
              </a:rPr>
              <a:t>NT=green</a:t>
            </a:r>
            <a:r>
              <a:rPr lang="fa-IR" sz="2400" dirty="0" smtClean="0">
                <a:solidFill>
                  <a:schemeClr val="tx1"/>
                </a:solidFill>
                <a:latin typeface="Georgia" pitchFamily="18" charset="0"/>
                <a:cs typeface="2  Nazanin" pitchFamily="2" charset="-78"/>
              </a:rPr>
              <a:t> تنها یک مقدار ممکن برای </a:t>
            </a:r>
            <a:r>
              <a:rPr lang="en-US" sz="2400" dirty="0" smtClean="0">
                <a:solidFill>
                  <a:schemeClr val="tx1"/>
                </a:solidFill>
                <a:latin typeface="Georgia" pitchFamily="18" charset="0"/>
                <a:cs typeface="2  Nazanin" pitchFamily="2" charset="-78"/>
              </a:rPr>
              <a:t>SA</a:t>
            </a:r>
            <a:r>
              <a:rPr lang="fa-IR" sz="2400" dirty="0" smtClean="0">
                <a:solidFill>
                  <a:schemeClr val="tx1"/>
                </a:solidFill>
                <a:latin typeface="Georgia" pitchFamily="18" charset="0"/>
                <a:cs typeface="2  Nazanin" pitchFamily="2" charset="-78"/>
              </a:rPr>
              <a:t> باقی می ماند. بنابراین بهتر است در قدم بعدی به جای انتساب مقدار به </a:t>
            </a:r>
            <a:r>
              <a:rPr lang="en-US" sz="2400" dirty="0" smtClean="0">
                <a:solidFill>
                  <a:schemeClr val="tx1"/>
                </a:solidFill>
                <a:latin typeface="Georgia" pitchFamily="18" charset="0"/>
                <a:cs typeface="2  Nazanin" pitchFamily="2" charset="-78"/>
              </a:rPr>
              <a:t>Q</a:t>
            </a:r>
            <a:r>
              <a:rPr lang="fa-IR" sz="2400" dirty="0" smtClean="0">
                <a:solidFill>
                  <a:schemeClr val="tx1"/>
                </a:solidFill>
                <a:latin typeface="Georgia" pitchFamily="18" charset="0"/>
                <a:cs typeface="2  Nazanin" pitchFamily="2" charset="-78"/>
              </a:rPr>
              <a:t> انتساب </a:t>
            </a:r>
            <a:r>
              <a:rPr lang="en-US" sz="2400" dirty="0" smtClean="0">
                <a:solidFill>
                  <a:schemeClr val="tx1"/>
                </a:solidFill>
                <a:latin typeface="Georgia" pitchFamily="18" charset="0"/>
                <a:cs typeface="2  Nazanin" pitchFamily="2" charset="-78"/>
              </a:rPr>
              <a:t>SA=blue</a:t>
            </a:r>
            <a:r>
              <a:rPr lang="fa-IR" sz="2400" dirty="0" smtClean="0">
                <a:solidFill>
                  <a:schemeClr val="tx1"/>
                </a:solidFill>
                <a:latin typeface="Georgia" pitchFamily="18" charset="0"/>
                <a:cs typeface="2  Nazanin" pitchFamily="2" charset="-78"/>
              </a:rPr>
              <a:t> را انجام دهیم. در واقع با مقداردهی </a:t>
            </a:r>
            <a:r>
              <a:rPr lang="en-US" sz="2400" dirty="0" smtClean="0">
                <a:solidFill>
                  <a:schemeClr val="tx1"/>
                </a:solidFill>
                <a:latin typeface="Georgia" pitchFamily="18" charset="0"/>
                <a:cs typeface="2  Nazanin" pitchFamily="2" charset="-78"/>
              </a:rPr>
              <a:t>SA</a:t>
            </a:r>
            <a:r>
              <a:rPr lang="fa-IR" sz="2400" dirty="0" smtClean="0">
                <a:solidFill>
                  <a:schemeClr val="tx1"/>
                </a:solidFill>
                <a:latin typeface="Georgia" pitchFamily="18" charset="0"/>
                <a:cs typeface="2  Nazanin" pitchFamily="2" charset="-78"/>
              </a:rPr>
              <a:t> انتخاب مقادیر برای </a:t>
            </a:r>
            <a:r>
              <a:rPr lang="en-US" sz="2400" dirty="0" smtClean="0">
                <a:solidFill>
                  <a:schemeClr val="tx1"/>
                </a:solidFill>
                <a:latin typeface="Georgia" pitchFamily="18" charset="0"/>
                <a:cs typeface="2  Nazanin" pitchFamily="2" charset="-78"/>
              </a:rPr>
              <a:t>Q,NSW</a:t>
            </a:r>
            <a:r>
              <a:rPr lang="fa-IR" sz="2400" dirty="0" smtClean="0">
                <a:solidFill>
                  <a:schemeClr val="tx1"/>
                </a:solidFill>
                <a:latin typeface="Georgia" pitchFamily="18" charset="0"/>
                <a:cs typeface="2  Nazanin" pitchFamily="2" charset="-78"/>
              </a:rPr>
              <a:t> و </a:t>
            </a:r>
            <a:r>
              <a:rPr lang="en-US" sz="2400" dirty="0" smtClean="0">
                <a:solidFill>
                  <a:schemeClr val="tx1"/>
                </a:solidFill>
                <a:latin typeface="Georgia" pitchFamily="18" charset="0"/>
                <a:cs typeface="2  Nazanin" pitchFamily="2" charset="-78"/>
              </a:rPr>
              <a:t>V</a:t>
            </a:r>
            <a:r>
              <a:rPr lang="fa-IR" sz="2400" dirty="0" smtClean="0">
                <a:solidFill>
                  <a:schemeClr val="tx1"/>
                </a:solidFill>
                <a:latin typeface="Georgia" pitchFamily="18" charset="0"/>
                <a:cs typeface="2  Nazanin" pitchFamily="2" charset="-78"/>
              </a:rPr>
              <a:t> دیگر اختیاری نخواهد بود. این روش یعنی اختصاص مقدار به متغیری با کمترین تعداد مقادیر مجاز، به آروین “حداقل مقادیر باقی مانده</a:t>
            </a:r>
            <a:r>
              <a:rPr lang="fa-IR" dirty="0" smtClean="0">
                <a:solidFill>
                  <a:schemeClr val="tx1"/>
                </a:solidFill>
                <a:latin typeface="Georgia" pitchFamily="18" charset="0"/>
                <a:cs typeface="2  Nazanin" pitchFamily="2" charset="-78"/>
              </a:rPr>
              <a:t>”</a:t>
            </a:r>
            <a:r>
              <a:rPr lang="fa-IR" sz="2400" dirty="0" smtClean="0">
                <a:solidFill>
                  <a:schemeClr val="tx1"/>
                </a:solidFill>
                <a:latin typeface="Georgia" pitchFamily="18" charset="0"/>
                <a:cs typeface="2  Nazanin" pitchFamily="2" charset="-78"/>
              </a:rPr>
              <a:t> معروف است.   </a:t>
            </a:r>
          </a:p>
          <a:p>
            <a:pPr algn="just" rtl="1">
              <a:spcBef>
                <a:spcPct val="50000"/>
              </a:spcBef>
              <a:buClr>
                <a:srgbClr val="00D600"/>
              </a:buClr>
            </a:pPr>
            <a:r>
              <a:rPr lang="fa-IR" dirty="0" smtClean="0">
                <a:solidFill>
                  <a:schemeClr val="tx1"/>
                </a:solidFill>
                <a:latin typeface="Georgia" pitchFamily="18" charset="0"/>
                <a:cs typeface="2  Nazanin" pitchFamily="2" charset="-78"/>
              </a:rPr>
              <a:t>آروین “متغیری </a:t>
            </a:r>
            <a:r>
              <a:rPr lang="fa-IR" sz="2400" dirty="0" smtClean="0">
                <a:solidFill>
                  <a:schemeClr val="tx1"/>
                </a:solidFill>
                <a:latin typeface="Georgia" pitchFamily="18" charset="0"/>
                <a:cs typeface="2  Nazanin" pitchFamily="2" charset="-78"/>
              </a:rPr>
              <a:t>با بیشترین محدودیت</a:t>
            </a:r>
            <a:r>
              <a:rPr lang="fa-IR" dirty="0" smtClean="0">
                <a:solidFill>
                  <a:schemeClr val="tx1"/>
                </a:solidFill>
                <a:latin typeface="Georgia" pitchFamily="18" charset="0"/>
                <a:cs typeface="2  Nazanin" pitchFamily="2" charset="-78"/>
              </a:rPr>
              <a:t>” یا “آروین شکست”</a:t>
            </a:r>
            <a:r>
              <a:rPr lang="fa-IR" sz="2400" dirty="0" smtClean="0">
                <a:solidFill>
                  <a:schemeClr val="tx1"/>
                </a:solidFill>
                <a:latin typeface="Georgia" pitchFamily="18" charset="0"/>
                <a:cs typeface="2  Nazanin" pitchFamily="2" charset="-78"/>
              </a:rPr>
              <a:t> چون متغیری </a:t>
            </a:r>
            <a:r>
              <a:rPr lang="fa-IR" sz="2400" dirty="0">
                <a:solidFill>
                  <a:schemeClr val="tx1"/>
                </a:solidFill>
                <a:latin typeface="Georgia" pitchFamily="18" charset="0"/>
                <a:cs typeface="2  Nazanin" pitchFamily="2" charset="-78"/>
              </a:rPr>
              <a:t>انتخاب می شود که به احتمال زیاد، بزودی با شکست مواجه شده و درخت جست و جو را هرس می کند</a:t>
            </a:r>
            <a:endParaRPr lang="en-US" sz="2400" dirty="0">
              <a:solidFill>
                <a:schemeClr val="tx1"/>
              </a:solidFill>
              <a:latin typeface="Georgia" pitchFamily="18" charset="0"/>
              <a:cs typeface="2  Nazanin" pitchFamily="2" charset="-78"/>
            </a:endParaRPr>
          </a:p>
        </p:txBody>
      </p:sp>
      <p:sp>
        <p:nvSpPr>
          <p:cNvPr id="10"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مقادير باقيمانده کمينه</a:t>
            </a:r>
            <a:r>
              <a:rPr lang="fa-IR" sz="3200" dirty="0" smtClean="0">
                <a:solidFill>
                  <a:schemeClr val="tx1"/>
                </a:solidFill>
                <a:cs typeface="2  Nazanin" pitchFamily="2" charset="-78"/>
              </a:rPr>
              <a:t>(</a:t>
            </a:r>
            <a:r>
              <a:rPr lang="en-US" sz="3600" dirty="0" smtClean="0">
                <a:solidFill>
                  <a:schemeClr val="tx1"/>
                </a:solidFill>
                <a:cs typeface="2  Nazanin" pitchFamily="2" charset="-78"/>
              </a:rPr>
              <a:t>MRV</a:t>
            </a:r>
            <a:r>
              <a:rPr lang="fa-IR" sz="3600" dirty="0" smtClean="0">
                <a:solidFill>
                  <a:schemeClr val="tx1"/>
                </a:solidFill>
                <a:cs typeface="2  Nazanin" pitchFamily="2" charset="-78"/>
              </a:rPr>
              <a:t>)</a:t>
            </a:r>
            <a:endParaRPr lang="en-US" sz="3600" dirty="0">
              <a:solidFill>
                <a:schemeClr val="tx1"/>
              </a:solidFill>
              <a:cs typeface="2  Nazanin" pitchFamily="2" charset="-78"/>
            </a:endParaRPr>
          </a:p>
        </p:txBody>
      </p:sp>
      <p:pic>
        <p:nvPicPr>
          <p:cNvPr id="6" name="Picture 5"/>
          <p:cNvPicPr>
            <a:picLocks noChangeAspect="1" noChangeArrowheads="1"/>
          </p:cNvPicPr>
          <p:nvPr/>
        </p:nvPicPr>
        <p:blipFill>
          <a:blip r:embed="rId3" cstate="print"/>
          <a:srcRect/>
          <a:stretch>
            <a:fillRect/>
          </a:stretch>
        </p:blipFill>
        <p:spPr>
          <a:xfrm>
            <a:off x="395536" y="3501008"/>
            <a:ext cx="1872208" cy="1605443"/>
          </a:xfrm>
          <a:prstGeom prst="rect">
            <a:avLst/>
          </a:prstGeom>
          <a:noFill/>
          <a:ln/>
        </p:spPr>
      </p:pic>
      <p:sp>
        <p:nvSpPr>
          <p:cNvPr id="2" name="TextBox 1"/>
          <p:cNvSpPr txBox="1"/>
          <p:nvPr/>
        </p:nvSpPr>
        <p:spPr>
          <a:xfrm>
            <a:off x="552864" y="193394"/>
            <a:ext cx="3312368" cy="830997"/>
          </a:xfrm>
          <a:prstGeom prst="rect">
            <a:avLst/>
          </a:prstGeom>
          <a:noFill/>
        </p:spPr>
        <p:txBody>
          <a:bodyPr wrap="square" rtlCol="0">
            <a:spAutoFit/>
          </a:bodyPr>
          <a:lstStyle/>
          <a:p>
            <a:pPr algn="l"/>
            <a:r>
              <a:rPr lang="en-US" dirty="0" smtClean="0"/>
              <a:t>Minimum remaining value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300" name="Picture 4"/>
          <p:cNvPicPr>
            <a:picLocks noGrp="1" noChangeAspect="1" noChangeArrowheads="1"/>
          </p:cNvPicPr>
          <p:nvPr>
            <p:ph/>
          </p:nvPr>
        </p:nvPicPr>
        <p:blipFill>
          <a:blip r:embed="rId2" cstate="print"/>
          <a:stretch>
            <a:fillRect/>
          </a:stretch>
        </p:blipFill>
        <p:spPr>
          <a:xfrm>
            <a:off x="685800" y="5373216"/>
            <a:ext cx="7772400" cy="1469960"/>
          </a:xfrm>
          <a:noFill/>
          <a:ln/>
        </p:spPr>
      </p:pic>
      <p:sp>
        <p:nvSpPr>
          <p:cNvPr id="8" name="Slide Number Placeholder 4"/>
          <p:cNvSpPr>
            <a:spLocks noGrp="1"/>
          </p:cNvSpPr>
          <p:nvPr>
            <p:ph type="sldNum" sz="quarter" idx="12"/>
          </p:nvPr>
        </p:nvSpPr>
        <p:spPr/>
        <p:txBody>
          <a:bodyPr/>
          <a:lstStyle/>
          <a:p>
            <a:fld id="{D404D2EA-D1C3-4B36-9FE5-4109194E0092}" type="slidenum">
              <a:rPr lang="ar-SA"/>
              <a:pPr/>
              <a:t>24</a:t>
            </a:fld>
            <a:endParaRPr lang="en-US"/>
          </a:p>
        </p:txBody>
      </p:sp>
      <p:sp>
        <p:nvSpPr>
          <p:cNvPr id="7" name="Text Box 5"/>
          <p:cNvSpPr txBox="1">
            <a:spLocks noChangeArrowheads="1"/>
          </p:cNvSpPr>
          <p:nvPr/>
        </p:nvSpPr>
        <p:spPr bwMode="auto">
          <a:xfrm>
            <a:off x="539750" y="988528"/>
            <a:ext cx="8064500" cy="4154984"/>
          </a:xfrm>
          <a:prstGeom prst="rect">
            <a:avLst/>
          </a:prstGeom>
          <a:noFill/>
          <a:ln w="9525" algn="ctr">
            <a:noFill/>
            <a:miter lim="800000"/>
            <a:headEnd/>
            <a:tailEnd/>
          </a:ln>
        </p:spPr>
        <p:txBody>
          <a:bodyPr wrap="square">
            <a:spAutoFit/>
          </a:bodyPr>
          <a:lstStyle/>
          <a:p>
            <a:pPr algn="just" rtl="1">
              <a:spcBef>
                <a:spcPct val="50000"/>
              </a:spcBef>
              <a:buClr>
                <a:srgbClr val="00D600"/>
              </a:buClr>
            </a:pPr>
            <a:r>
              <a:rPr lang="fa-IR" dirty="0" smtClean="0">
                <a:solidFill>
                  <a:srgbClr val="3B2C24"/>
                </a:solidFill>
                <a:latin typeface="Georgia" pitchFamily="18" charset="0"/>
                <a:cs typeface="2  Nazanin" pitchFamily="2" charset="-78"/>
              </a:rPr>
              <a:t>هیوریستیک </a:t>
            </a:r>
            <a:r>
              <a:rPr lang="en-US" dirty="0" smtClean="0">
                <a:solidFill>
                  <a:srgbClr val="3B2C24"/>
                </a:solidFill>
                <a:latin typeface="Georgia" pitchFamily="18" charset="0"/>
                <a:cs typeface="2  Nazanin" pitchFamily="2" charset="-78"/>
              </a:rPr>
              <a:t>MRV</a:t>
            </a:r>
            <a:r>
              <a:rPr lang="fa-IR" dirty="0" smtClean="0">
                <a:solidFill>
                  <a:srgbClr val="3B2C24"/>
                </a:solidFill>
                <a:latin typeface="Georgia" pitchFamily="18" charset="0"/>
                <a:cs typeface="2  Nazanin" pitchFamily="2" charset="-78"/>
              </a:rPr>
              <a:t> هیچ کمکی در انتخاب اولین ناحیه برای رنگ آمیزی نقشه استرالیا نمی کند.زیرا تمامی نواحی در مرحله اول دارای سه رنگ مجاز می باشند. در چنین حالاتی از هیوریستیک درجه استفاده می کنیم.</a:t>
            </a:r>
          </a:p>
          <a:p>
            <a:pPr algn="just" rtl="1">
              <a:spcBef>
                <a:spcPct val="50000"/>
              </a:spcBef>
              <a:buClr>
                <a:srgbClr val="00D600"/>
              </a:buClr>
            </a:pPr>
            <a:r>
              <a:rPr lang="fa-IR" dirty="0" smtClean="0">
                <a:solidFill>
                  <a:srgbClr val="3B2C24"/>
                </a:solidFill>
                <a:latin typeface="Georgia" pitchFamily="18" charset="0"/>
                <a:cs typeface="2  Nazanin" pitchFamily="2" charset="-78"/>
              </a:rPr>
              <a:t>هیوریستیک درجه سعی در کاهش ضریب انشعاب در انتخابهای بعدی خواهد داشت.</a:t>
            </a:r>
          </a:p>
          <a:p>
            <a:pPr algn="just" rtl="1">
              <a:spcBef>
                <a:spcPct val="50000"/>
              </a:spcBef>
              <a:buClr>
                <a:srgbClr val="00D600"/>
              </a:buClr>
            </a:pPr>
            <a:r>
              <a:rPr lang="fa-IR" dirty="0" smtClean="0">
                <a:solidFill>
                  <a:srgbClr val="3B2C24"/>
                </a:solidFill>
                <a:latin typeface="Georgia" pitchFamily="18" charset="0"/>
                <a:cs typeface="2  Nazanin" pitchFamily="2" charset="-78"/>
              </a:rPr>
              <a:t>این هیوریستیک با انتخاب متغیری که دارای بالاترین درجه محدودیت در مقایسه با سایر متغیرهای انتساب نشده می باشد، سعی در کاهش ضریب انشعاب در انتخاب های بعدی خواهد داشت. در شکل 5-1، متغیر </a:t>
            </a:r>
            <a:r>
              <a:rPr lang="en-US" dirty="0" smtClean="0">
                <a:solidFill>
                  <a:srgbClr val="3B2C24"/>
                </a:solidFill>
                <a:latin typeface="Georgia" pitchFamily="18" charset="0"/>
                <a:cs typeface="2  Nazanin" pitchFamily="2" charset="-78"/>
              </a:rPr>
              <a:t>SA</a:t>
            </a:r>
            <a:r>
              <a:rPr lang="fa-IR" dirty="0" smtClean="0">
                <a:solidFill>
                  <a:srgbClr val="3B2C24"/>
                </a:solidFill>
                <a:latin typeface="Georgia" pitchFamily="18" charset="0"/>
                <a:cs typeface="2  Nazanin" pitchFamily="2" charset="-78"/>
              </a:rPr>
              <a:t> دارای بالاترین درجه، یعنی 5 و سایر متغیرها دارای درجه 2 یا 3 می باشند، به جز </a:t>
            </a:r>
            <a:r>
              <a:rPr lang="en-US" dirty="0" smtClean="0">
                <a:solidFill>
                  <a:srgbClr val="3B2C24"/>
                </a:solidFill>
                <a:latin typeface="Georgia" pitchFamily="18" charset="0"/>
                <a:cs typeface="2  Nazanin" pitchFamily="2" charset="-78"/>
              </a:rPr>
              <a:t>T</a:t>
            </a:r>
            <a:r>
              <a:rPr lang="fa-IR" dirty="0" smtClean="0">
                <a:solidFill>
                  <a:srgbClr val="3B2C24"/>
                </a:solidFill>
                <a:latin typeface="Georgia" pitchFamily="18" charset="0"/>
                <a:cs typeface="2  Nazanin" pitchFamily="2" charset="-78"/>
              </a:rPr>
              <a:t> که دارای درجه صفر است. با اعمال آروین درجه و انتخاب </a:t>
            </a:r>
            <a:r>
              <a:rPr lang="en-US" dirty="0" smtClean="0">
                <a:solidFill>
                  <a:srgbClr val="3B2C24"/>
                </a:solidFill>
                <a:latin typeface="Georgia" pitchFamily="18" charset="0"/>
                <a:cs typeface="2  Nazanin" pitchFamily="2" charset="-78"/>
              </a:rPr>
              <a:t>SA</a:t>
            </a:r>
            <a:r>
              <a:rPr lang="fa-IR" dirty="0" smtClean="0">
                <a:solidFill>
                  <a:srgbClr val="3B2C24"/>
                </a:solidFill>
                <a:latin typeface="Georgia" pitchFamily="18" charset="0"/>
                <a:cs typeface="2  Nazanin" pitchFamily="2" charset="-78"/>
              </a:rPr>
              <a:t> به عنوان اولین انتخاب، دیگر مشکلی در ایجاد سازگاری رنگها نخواهیم داشت و درنتیجه، نیازی به برگشت از مسیر اشتباه نمی باشد. </a:t>
            </a:r>
            <a:endParaRPr lang="en-US" dirty="0">
              <a:solidFill>
                <a:srgbClr val="3B2C24"/>
              </a:solidFill>
              <a:latin typeface="Georgia" pitchFamily="18" charset="0"/>
              <a:cs typeface="2  Nazanin" pitchFamily="2" charset="-78"/>
            </a:endParaRPr>
          </a:p>
        </p:txBody>
      </p:sp>
      <p:sp>
        <p:nvSpPr>
          <p:cNvPr id="10"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آروین درجه</a:t>
            </a:r>
            <a:endParaRPr lang="en-US" sz="3600" dirty="0">
              <a:solidFill>
                <a:schemeClr val="tx1"/>
              </a:solidFill>
              <a:cs typeface="2  Nazanin" pitchFamily="2" charset="-78"/>
            </a:endParaRPr>
          </a:p>
        </p:txBody>
      </p:sp>
      <p:pic>
        <p:nvPicPr>
          <p:cNvPr id="6" name="Picture 5"/>
          <p:cNvPicPr>
            <a:picLocks noChangeAspect="1" noChangeArrowheads="1"/>
          </p:cNvPicPr>
          <p:nvPr/>
        </p:nvPicPr>
        <p:blipFill>
          <a:blip r:embed="rId3" cstate="print"/>
          <a:srcRect/>
          <a:stretch>
            <a:fillRect/>
          </a:stretch>
        </p:blipFill>
        <p:spPr>
          <a:xfrm>
            <a:off x="395536" y="3911789"/>
            <a:ext cx="1872208" cy="1605443"/>
          </a:xfrm>
          <a:prstGeom prst="rect">
            <a:avLst/>
          </a:prstGeom>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348" name="Picture 4"/>
          <p:cNvPicPr>
            <a:picLocks noGrp="1" noChangeAspect="1" noChangeArrowheads="1"/>
          </p:cNvPicPr>
          <p:nvPr>
            <p:ph/>
          </p:nvPr>
        </p:nvPicPr>
        <p:blipFill>
          <a:blip r:embed="rId2" cstate="print"/>
          <a:srcRect/>
          <a:stretch>
            <a:fillRect/>
          </a:stretch>
        </p:blipFill>
        <p:spPr>
          <a:xfrm>
            <a:off x="468313" y="4667274"/>
            <a:ext cx="8134350" cy="2190750"/>
          </a:xfrm>
          <a:noFill/>
          <a:ln/>
        </p:spPr>
      </p:pic>
      <p:sp>
        <p:nvSpPr>
          <p:cNvPr id="8" name="Slide Number Placeholder 4"/>
          <p:cNvSpPr>
            <a:spLocks noGrp="1"/>
          </p:cNvSpPr>
          <p:nvPr>
            <p:ph type="sldNum" sz="quarter" idx="12"/>
          </p:nvPr>
        </p:nvSpPr>
        <p:spPr/>
        <p:txBody>
          <a:bodyPr/>
          <a:lstStyle/>
          <a:p>
            <a:fld id="{4FCEF5FB-F1A1-493B-8C90-5115933152E1}" type="slidenum">
              <a:rPr lang="ar-SA"/>
              <a:pPr/>
              <a:t>25</a:t>
            </a:fld>
            <a:endParaRPr lang="en-US"/>
          </a:p>
        </p:txBody>
      </p:sp>
      <p:sp>
        <p:nvSpPr>
          <p:cNvPr id="7" name="Text Box 5"/>
          <p:cNvSpPr txBox="1">
            <a:spLocks noChangeArrowheads="1"/>
          </p:cNvSpPr>
          <p:nvPr/>
        </p:nvSpPr>
        <p:spPr bwMode="auto">
          <a:xfrm>
            <a:off x="428596" y="1071546"/>
            <a:ext cx="8064500" cy="3970318"/>
          </a:xfrm>
          <a:prstGeom prst="rect">
            <a:avLst/>
          </a:prstGeom>
          <a:noFill/>
          <a:ln w="9525" algn="ctr">
            <a:noFill/>
            <a:miter lim="800000"/>
            <a:headEnd/>
            <a:tailEnd/>
          </a:ln>
        </p:spPr>
        <p:txBody>
          <a:bodyPr wrap="square">
            <a:spAutoFit/>
          </a:bodyPr>
          <a:lstStyle/>
          <a:p>
            <a:pPr algn="just" rtl="1">
              <a:spcBef>
                <a:spcPct val="50000"/>
              </a:spcBef>
              <a:buClr>
                <a:srgbClr val="00D600"/>
              </a:buClr>
            </a:pPr>
            <a:r>
              <a:rPr lang="fa-IR" sz="2400" dirty="0" smtClean="0">
                <a:solidFill>
                  <a:srgbClr val="3B2C24"/>
                </a:solidFill>
                <a:latin typeface="Georgia" pitchFamily="18" charset="0"/>
                <a:cs typeface="2  Nazanin" pitchFamily="2" charset="-78"/>
              </a:rPr>
              <a:t>پس از برگزیدن یک متغیر، الگوریتم باید نسبت به انتساب مقدار به آن تصمیم گیری نماید.در این هیوریستیک مقداری برای یک متغیر انتخاب می شود که در گراف محدودیت، باعث ایجاد کمترین محدودیت در متغیرهای مجاور شود. برای مثال، درنظر بگیرید که در شکل5-1، انتساب های جزئی </a:t>
            </a:r>
            <a:r>
              <a:rPr lang="en-US" sz="2400" dirty="0" smtClean="0">
                <a:solidFill>
                  <a:srgbClr val="3B2C24"/>
                </a:solidFill>
                <a:latin typeface="Georgia" pitchFamily="18" charset="0"/>
                <a:cs typeface="2  Nazanin" pitchFamily="2" charset="-78"/>
              </a:rPr>
              <a:t> </a:t>
            </a:r>
            <a:r>
              <a:rPr lang="en-US" dirty="0" smtClean="0">
                <a:solidFill>
                  <a:schemeClr val="tx1"/>
                </a:solidFill>
                <a:latin typeface="Georgia" pitchFamily="18" charset="0"/>
                <a:cs typeface="2  Nazanin" pitchFamily="2" charset="-78"/>
              </a:rPr>
              <a:t>WA=red</a:t>
            </a:r>
            <a:r>
              <a:rPr lang="fa-IR" dirty="0" smtClean="0">
                <a:solidFill>
                  <a:schemeClr val="tx1"/>
                </a:solidFill>
                <a:latin typeface="Georgia" pitchFamily="18" charset="0"/>
                <a:cs typeface="2  Nazanin" pitchFamily="2" charset="-78"/>
              </a:rPr>
              <a:t>و </a:t>
            </a:r>
            <a:r>
              <a:rPr lang="en-US" dirty="0" smtClean="0">
                <a:solidFill>
                  <a:schemeClr val="tx1"/>
                </a:solidFill>
                <a:latin typeface="Georgia" pitchFamily="18" charset="0"/>
                <a:cs typeface="2  Nazanin" pitchFamily="2" charset="-78"/>
              </a:rPr>
              <a:t>NT=green</a:t>
            </a:r>
            <a:r>
              <a:rPr lang="fa-IR" dirty="0" smtClean="0">
                <a:solidFill>
                  <a:schemeClr val="tx1"/>
                </a:solidFill>
                <a:latin typeface="Georgia" pitchFamily="18" charset="0"/>
                <a:cs typeface="2  Nazanin" pitchFamily="2" charset="-78"/>
              </a:rPr>
              <a:t> را انجام داده ایم و اکنون باید مقدار </a:t>
            </a:r>
            <a:r>
              <a:rPr lang="en-US" dirty="0" smtClean="0">
                <a:solidFill>
                  <a:schemeClr val="tx1"/>
                </a:solidFill>
                <a:latin typeface="Georgia" pitchFamily="18" charset="0"/>
                <a:cs typeface="2  Nazanin" pitchFamily="2" charset="-78"/>
              </a:rPr>
              <a:t>Q</a:t>
            </a:r>
            <a:r>
              <a:rPr lang="fa-IR" dirty="0" smtClean="0">
                <a:solidFill>
                  <a:schemeClr val="tx1"/>
                </a:solidFill>
                <a:latin typeface="Georgia" pitchFamily="18" charset="0"/>
                <a:cs typeface="2  Nazanin" pitchFamily="2" charset="-78"/>
              </a:rPr>
              <a:t> را تعیین نمود. در این حالت با اختصاص رنگ آبی به </a:t>
            </a:r>
            <a:r>
              <a:rPr lang="en-US" dirty="0" smtClean="0">
                <a:solidFill>
                  <a:schemeClr val="tx1"/>
                </a:solidFill>
                <a:latin typeface="Georgia" pitchFamily="18" charset="0"/>
                <a:cs typeface="2  Nazanin" pitchFamily="2" charset="-78"/>
              </a:rPr>
              <a:t> Q</a:t>
            </a:r>
            <a:r>
              <a:rPr lang="fa-IR" dirty="0" smtClean="0">
                <a:solidFill>
                  <a:schemeClr val="tx1"/>
                </a:solidFill>
                <a:latin typeface="Georgia" pitchFamily="18" charset="0"/>
                <a:cs typeface="2  Nazanin" pitchFamily="2" charset="-78"/>
              </a:rPr>
              <a:t> هیچ مقداری برای انتساب ناحیه مجاور آن یعنی </a:t>
            </a:r>
            <a:r>
              <a:rPr lang="en-US" dirty="0" smtClean="0">
                <a:solidFill>
                  <a:schemeClr val="tx1"/>
                </a:solidFill>
                <a:latin typeface="Georgia" pitchFamily="18" charset="0"/>
                <a:cs typeface="2  Nazanin" pitchFamily="2" charset="-78"/>
              </a:rPr>
              <a:t>SA </a:t>
            </a:r>
            <a:r>
              <a:rPr lang="fa-IR" dirty="0" smtClean="0">
                <a:solidFill>
                  <a:schemeClr val="tx1"/>
                </a:solidFill>
                <a:latin typeface="Georgia" pitchFamily="18" charset="0"/>
                <a:cs typeface="2  Nazanin" pitchFamily="2" charset="-78"/>
              </a:rPr>
              <a:t> باقی نمی ماند. لذا آبی گزینه خوبی نیست، آروین مقدار با حداقل محدودیت، رنگ قرمز را به </a:t>
            </a:r>
            <a:r>
              <a:rPr lang="en-US" dirty="0" smtClean="0">
                <a:solidFill>
                  <a:schemeClr val="tx1"/>
                </a:solidFill>
                <a:latin typeface="Georgia" pitchFamily="18" charset="0"/>
                <a:cs typeface="2  Nazanin" pitchFamily="2" charset="-78"/>
              </a:rPr>
              <a:t>Q</a:t>
            </a:r>
            <a:r>
              <a:rPr lang="fa-IR" dirty="0" smtClean="0">
                <a:solidFill>
                  <a:schemeClr val="tx1"/>
                </a:solidFill>
                <a:latin typeface="Georgia" pitchFamily="18" charset="0"/>
                <a:cs typeface="2  Nazanin" pitchFamily="2" charset="-78"/>
              </a:rPr>
              <a:t> اختصاص می دهد. </a:t>
            </a:r>
            <a:endParaRPr lang="fa-IR" sz="2400" dirty="0">
              <a:solidFill>
                <a:srgbClr val="3B2C24"/>
              </a:solidFill>
              <a:latin typeface="Georgia" pitchFamily="18" charset="0"/>
              <a:cs typeface="2  Nazanin" pitchFamily="2" charset="-78"/>
            </a:endParaRPr>
          </a:p>
          <a:p>
            <a:pPr algn="just" rtl="1">
              <a:spcBef>
                <a:spcPct val="50000"/>
              </a:spcBef>
              <a:buClr>
                <a:srgbClr val="00D600"/>
              </a:buClr>
            </a:pPr>
            <a:r>
              <a:rPr lang="fa-IR" dirty="0" smtClean="0">
                <a:solidFill>
                  <a:srgbClr val="3B2C24"/>
                </a:solidFill>
                <a:latin typeface="Georgia" pitchFamily="18" charset="0"/>
                <a:cs typeface="2  Nazanin" pitchFamily="2" charset="-78"/>
              </a:rPr>
              <a:t>این آروین باعث </a:t>
            </a:r>
            <a:r>
              <a:rPr lang="fa-IR" sz="2400" dirty="0" smtClean="0">
                <a:solidFill>
                  <a:srgbClr val="3B2C24"/>
                </a:solidFill>
                <a:latin typeface="Georgia" pitchFamily="18" charset="0"/>
                <a:cs typeface="2  Nazanin" pitchFamily="2" charset="-78"/>
              </a:rPr>
              <a:t>ایجاد قابلیت انعطاف بیشتر در انتساب مقادیر به متغیرهای بعدی خواهدشد. </a:t>
            </a:r>
            <a:endParaRPr lang="fa-IR" sz="2400" dirty="0">
              <a:solidFill>
                <a:srgbClr val="3B2C24"/>
              </a:solidFill>
              <a:latin typeface="Georgia" pitchFamily="18" charset="0"/>
              <a:cs typeface="2  Nazanin" pitchFamily="2" charset="-78"/>
            </a:endParaRPr>
          </a:p>
        </p:txBody>
      </p:sp>
      <p:sp>
        <p:nvSpPr>
          <p:cNvPr id="9"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اکتشاف مقداری باکمترين محدوديت</a:t>
            </a:r>
            <a:endParaRPr lang="en-US" sz="3600" dirty="0">
              <a:solidFill>
                <a:schemeClr val="tx1"/>
              </a:solidFill>
              <a:cs typeface="2  Nazanin" pitchFamily="2" charset="-78"/>
            </a:endParaRPr>
          </a:p>
        </p:txBody>
      </p:sp>
      <p:pic>
        <p:nvPicPr>
          <p:cNvPr id="6" name="Picture 5"/>
          <p:cNvPicPr>
            <a:picLocks noChangeAspect="1" noChangeArrowheads="1"/>
          </p:cNvPicPr>
          <p:nvPr/>
        </p:nvPicPr>
        <p:blipFill>
          <a:blip r:embed="rId3" cstate="print"/>
          <a:srcRect/>
          <a:stretch>
            <a:fillRect/>
          </a:stretch>
        </p:blipFill>
        <p:spPr>
          <a:xfrm>
            <a:off x="107504" y="3839781"/>
            <a:ext cx="1872208" cy="1605443"/>
          </a:xfrm>
          <a:prstGeom prst="rect">
            <a:avLst/>
          </a:prstGeom>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400" name="Picture 8"/>
          <p:cNvPicPr>
            <a:picLocks noGrp="1" noChangeAspect="1" noChangeArrowheads="1"/>
          </p:cNvPicPr>
          <p:nvPr>
            <p:ph/>
          </p:nvPr>
        </p:nvPicPr>
        <p:blipFill>
          <a:blip r:embed="rId2" cstate="print"/>
          <a:stretch>
            <a:fillRect/>
          </a:stretch>
        </p:blipFill>
        <p:spPr>
          <a:xfrm>
            <a:off x="2214546" y="928670"/>
            <a:ext cx="4676191" cy="2000264"/>
          </a:xfrm>
          <a:noFill/>
          <a:ln/>
        </p:spPr>
      </p:pic>
      <p:sp>
        <p:nvSpPr>
          <p:cNvPr id="8" name="Slide Number Placeholder 4"/>
          <p:cNvSpPr>
            <a:spLocks noGrp="1"/>
          </p:cNvSpPr>
          <p:nvPr>
            <p:ph type="sldNum" sz="quarter" idx="12"/>
          </p:nvPr>
        </p:nvSpPr>
        <p:spPr/>
        <p:txBody>
          <a:bodyPr/>
          <a:lstStyle/>
          <a:p>
            <a:fld id="{B4B8223C-2AEE-474E-82EE-EC8D8A86FB06}" type="slidenum">
              <a:rPr lang="ar-SA"/>
              <a:pPr/>
              <a:t>26</a:t>
            </a:fld>
            <a:endParaRPr lang="en-US"/>
          </a:p>
        </p:txBody>
      </p:sp>
      <p:sp>
        <p:nvSpPr>
          <p:cNvPr id="315399" name="Text Box 7"/>
          <p:cNvSpPr txBox="1">
            <a:spLocks noChangeArrowheads="1"/>
          </p:cNvSpPr>
          <p:nvPr/>
        </p:nvSpPr>
        <p:spPr bwMode="auto">
          <a:xfrm>
            <a:off x="827088" y="2751608"/>
            <a:ext cx="7561262" cy="3916457"/>
          </a:xfrm>
          <a:prstGeom prst="rect">
            <a:avLst/>
          </a:prstGeom>
          <a:noFill/>
          <a:ln w="9525" algn="ctr">
            <a:noFill/>
            <a:miter lim="800000"/>
            <a:headEnd/>
            <a:tailEnd/>
          </a:ln>
          <a:effectLst/>
        </p:spPr>
        <p:txBody>
          <a:bodyPr wrap="square">
            <a:spAutoFit/>
          </a:bodyPr>
          <a:lstStyle/>
          <a:p>
            <a:pPr algn="just" rtl="1">
              <a:lnSpc>
                <a:spcPct val="150000"/>
              </a:lnSpc>
              <a:spcBef>
                <a:spcPct val="50000"/>
              </a:spcBef>
            </a:pPr>
            <a:r>
              <a:rPr lang="fa-IR" sz="2800" dirty="0" smtClean="0">
                <a:solidFill>
                  <a:schemeClr val="tx1"/>
                </a:solidFill>
                <a:cs typeface="2  Nazanin" pitchFamily="2" charset="-78"/>
              </a:rPr>
              <a:t>وارسی پیش رو یکی از راههای بهتر استفاده از محدودیت ها طی عمل جستجو می باشد. هنگامی که متغیر </a:t>
            </a:r>
            <a:r>
              <a:rPr lang="en-US" sz="2800" dirty="0" smtClean="0">
                <a:solidFill>
                  <a:schemeClr val="tx1"/>
                </a:solidFill>
                <a:cs typeface="2  Nazanin" pitchFamily="2" charset="-78"/>
              </a:rPr>
              <a:t>X</a:t>
            </a:r>
            <a:r>
              <a:rPr lang="fa-IR" sz="2800" dirty="0" smtClean="0">
                <a:solidFill>
                  <a:schemeClr val="tx1"/>
                </a:solidFill>
                <a:cs typeface="2  Nazanin" pitchFamily="2" charset="-78"/>
              </a:rPr>
              <a:t> انتساب داده می شود، الگوریتم وارسی پیش رو، تمام مقادیری که با مقدار اختصاص داده شده به </a:t>
            </a:r>
            <a:r>
              <a:rPr lang="en-US" sz="2800" dirty="0" smtClean="0">
                <a:solidFill>
                  <a:schemeClr val="tx1"/>
                </a:solidFill>
                <a:cs typeface="2  Nazanin" pitchFamily="2" charset="-78"/>
              </a:rPr>
              <a:t>X</a:t>
            </a:r>
            <a:r>
              <a:rPr lang="fa-IR" sz="2800" dirty="0" smtClean="0">
                <a:solidFill>
                  <a:schemeClr val="tx1"/>
                </a:solidFill>
                <a:cs typeface="2  Nazanin" pitchFamily="2" charset="-78"/>
              </a:rPr>
              <a:t> ناسازگارند را از دامنه </a:t>
            </a:r>
            <a:r>
              <a:rPr lang="en-US" sz="2800" dirty="0" smtClean="0">
                <a:solidFill>
                  <a:schemeClr val="tx1"/>
                </a:solidFill>
                <a:cs typeface="2  Nazanin" pitchFamily="2" charset="-78"/>
              </a:rPr>
              <a:t>Y</a:t>
            </a:r>
            <a:r>
              <a:rPr lang="fa-IR" sz="2800" dirty="0" smtClean="0">
                <a:solidFill>
                  <a:schemeClr val="tx1"/>
                </a:solidFill>
                <a:cs typeface="2  Nazanin" pitchFamily="2" charset="-78"/>
              </a:rPr>
              <a:t> حذف می کند و این کار را از طریق بررسی دامنه تمام متغیرهای انتساب نیافته </a:t>
            </a:r>
            <a:r>
              <a:rPr lang="en-US" sz="2800" dirty="0" smtClean="0">
                <a:solidFill>
                  <a:schemeClr val="tx1"/>
                </a:solidFill>
                <a:cs typeface="2  Nazanin" pitchFamily="2" charset="-78"/>
              </a:rPr>
              <a:t>Y</a:t>
            </a:r>
            <a:r>
              <a:rPr lang="fa-IR" sz="2800" dirty="0" smtClean="0">
                <a:solidFill>
                  <a:schemeClr val="tx1"/>
                </a:solidFill>
                <a:cs typeface="2  Nazanin" pitchFamily="2" charset="-78"/>
              </a:rPr>
              <a:t> انجام می دهد که به واسطه یک محدودیت با </a:t>
            </a:r>
            <a:r>
              <a:rPr lang="en-US" sz="2800" dirty="0" smtClean="0">
                <a:solidFill>
                  <a:schemeClr val="tx1"/>
                </a:solidFill>
                <a:cs typeface="2  Nazanin" pitchFamily="2" charset="-78"/>
              </a:rPr>
              <a:t>X</a:t>
            </a:r>
            <a:r>
              <a:rPr lang="fa-IR" sz="2800" dirty="0" smtClean="0">
                <a:solidFill>
                  <a:schemeClr val="tx1"/>
                </a:solidFill>
                <a:cs typeface="2  Nazanin" pitchFamily="2" charset="-78"/>
              </a:rPr>
              <a:t> در ارتباط هستند.</a:t>
            </a:r>
            <a:endParaRPr lang="en-US" sz="2800" dirty="0">
              <a:solidFill>
                <a:schemeClr val="tx1"/>
              </a:solidFill>
              <a:cs typeface="2  Nazanin" pitchFamily="2" charset="-78"/>
            </a:endParaRPr>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a:solidFill>
                  <a:schemeClr val="tx1"/>
                </a:solidFill>
                <a:cs typeface="2  Nazanin" pitchFamily="2" charset="-78"/>
              </a:rPr>
              <a:t>انتشار محدودیت</a:t>
            </a:r>
            <a:r>
              <a:rPr lang="en-US" sz="3600" dirty="0">
                <a:solidFill>
                  <a:schemeClr val="tx1"/>
                </a:solidFill>
                <a:cs typeface="2  Nazanin" pitchFamily="2" charset="-78"/>
              </a:rPr>
              <a:t> -- </a:t>
            </a:r>
            <a:r>
              <a:rPr lang="fa-IR" sz="3600" dirty="0">
                <a:solidFill>
                  <a:schemeClr val="tx1"/>
                </a:solidFill>
                <a:cs typeface="2  Nazanin" pitchFamily="2" charset="-78"/>
              </a:rPr>
              <a:t>وارسی پيش رو</a:t>
            </a:r>
            <a:endParaRPr lang="en-US" sz="3600"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7" name="Picture 17"/>
          <p:cNvPicPr>
            <a:picLocks noGrp="1" noChangeAspect="1" noChangeArrowheads="1"/>
          </p:cNvPicPr>
          <p:nvPr>
            <p:ph sz="half" idx="1"/>
          </p:nvPr>
        </p:nvPicPr>
        <p:blipFill>
          <a:blip r:embed="rId2" cstate="print"/>
          <a:srcRect/>
          <a:stretch>
            <a:fillRect/>
          </a:stretch>
        </p:blipFill>
        <p:spPr>
          <a:xfrm>
            <a:off x="1214414" y="1214422"/>
            <a:ext cx="6881813" cy="2428892"/>
          </a:xfrm>
          <a:noFill/>
          <a:ln/>
        </p:spPr>
      </p:pic>
      <p:sp>
        <p:nvSpPr>
          <p:cNvPr id="7" name="Slide Number Placeholder 7"/>
          <p:cNvSpPr>
            <a:spLocks noGrp="1"/>
          </p:cNvSpPr>
          <p:nvPr>
            <p:ph type="sldNum" sz="quarter" idx="12"/>
          </p:nvPr>
        </p:nvSpPr>
        <p:spPr/>
        <p:txBody>
          <a:bodyPr/>
          <a:lstStyle/>
          <a:p>
            <a:fld id="{0FBBA379-FB3D-401E-8389-6D1B976632E7}" type="slidenum">
              <a:rPr lang="ar-SA"/>
              <a:pPr/>
              <a:t>27</a:t>
            </a:fld>
            <a:endParaRPr lang="en-US"/>
          </a:p>
        </p:txBody>
      </p:sp>
      <p:sp>
        <p:nvSpPr>
          <p:cNvPr id="8" name="Text Box 14"/>
          <p:cNvSpPr txBox="1">
            <a:spLocks noChangeArrowheads="1"/>
          </p:cNvSpPr>
          <p:nvPr/>
        </p:nvSpPr>
        <p:spPr bwMode="auto">
          <a:xfrm>
            <a:off x="357158" y="285728"/>
            <a:ext cx="8358246" cy="461665"/>
          </a:xfrm>
          <a:prstGeom prst="rect">
            <a:avLst/>
          </a:prstGeom>
          <a:gradFill rotWithShape="0">
            <a:gsLst>
              <a:gs pos="0">
                <a:schemeClr val="bg1"/>
              </a:gs>
              <a:gs pos="100000">
                <a:srgbClr val="CCCCCC"/>
              </a:gs>
            </a:gsLst>
            <a:lin ang="0" scaled="1"/>
          </a:gradFill>
          <a:ln w="9525">
            <a:noFill/>
            <a:miter lim="800000"/>
            <a:headEnd/>
            <a:tailEnd/>
          </a:ln>
          <a:effectLst/>
        </p:spPr>
        <p:txBody>
          <a:bodyPr wrap="square">
            <a:spAutoFit/>
          </a:bodyPr>
          <a:lstStyle/>
          <a:p>
            <a:pPr algn="ctr"/>
            <a:r>
              <a:rPr lang="fa-IR" dirty="0" smtClean="0">
                <a:solidFill>
                  <a:schemeClr val="tx1"/>
                </a:solidFill>
                <a:cs typeface="2  Nazanin" pitchFamily="2" charset="-78"/>
              </a:rPr>
              <a:t>شکل 5-6 روند پیشرفت جستجو در مساله رنگ آمیزی نقشه به کمک وارسی پیش رو</a:t>
            </a:r>
            <a:endParaRPr lang="fa-IR" sz="2000" dirty="0">
              <a:solidFill>
                <a:schemeClr val="tx1"/>
              </a:solidFill>
              <a:cs typeface="2  Nazanin" pitchFamily="2" charset="-78"/>
            </a:endParaRPr>
          </a:p>
        </p:txBody>
      </p:sp>
      <p:sp>
        <p:nvSpPr>
          <p:cNvPr id="9" name="Rectangle 8"/>
          <p:cNvSpPr/>
          <p:nvPr/>
        </p:nvSpPr>
        <p:spPr>
          <a:xfrm>
            <a:off x="928662" y="3714752"/>
            <a:ext cx="7072362" cy="2643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ابتدا </a:t>
            </a:r>
            <a:r>
              <a:rPr lang="en-US" dirty="0" smtClean="0">
                <a:solidFill>
                  <a:schemeClr val="tx1"/>
                </a:solidFill>
                <a:cs typeface="2  Nazanin" pitchFamily="2" charset="-78"/>
              </a:rPr>
              <a:t>WA=red</a:t>
            </a:r>
            <a:r>
              <a:rPr lang="fa-IR" dirty="0" smtClean="0">
                <a:solidFill>
                  <a:schemeClr val="tx1"/>
                </a:solidFill>
                <a:cs typeface="2  Nazanin" pitchFamily="2" charset="-78"/>
              </a:rPr>
              <a:t> انتساب داده می شود. سپس وارسی پیش رو </a:t>
            </a:r>
            <a:r>
              <a:rPr lang="en-US" dirty="0" smtClean="0">
                <a:solidFill>
                  <a:schemeClr val="tx1"/>
                </a:solidFill>
                <a:cs typeface="2  Nazanin" pitchFamily="2" charset="-78"/>
              </a:rPr>
              <a:t>red </a:t>
            </a:r>
            <a:r>
              <a:rPr lang="fa-IR" dirty="0" smtClean="0">
                <a:solidFill>
                  <a:schemeClr val="tx1"/>
                </a:solidFill>
                <a:cs typeface="2  Nazanin" pitchFamily="2" charset="-78"/>
              </a:rPr>
              <a:t> را از دامنه متغیرهای مجاور </a:t>
            </a:r>
            <a:r>
              <a:rPr lang="en-US" dirty="0" smtClean="0">
                <a:solidFill>
                  <a:schemeClr val="tx1"/>
                </a:solidFill>
                <a:cs typeface="2  Nazanin" pitchFamily="2" charset="-78"/>
              </a:rPr>
              <a:t>NT</a:t>
            </a:r>
            <a:r>
              <a:rPr lang="fa-IR" dirty="0" smtClean="0">
                <a:solidFill>
                  <a:schemeClr val="tx1"/>
                </a:solidFill>
                <a:cs typeface="2  Nazanin" pitchFamily="2" charset="-78"/>
              </a:rPr>
              <a:t> و</a:t>
            </a:r>
            <a:r>
              <a:rPr lang="en-US" dirty="0" smtClean="0">
                <a:solidFill>
                  <a:schemeClr val="tx1"/>
                </a:solidFill>
                <a:cs typeface="2  Nazanin" pitchFamily="2" charset="-78"/>
              </a:rPr>
              <a:t>SA </a:t>
            </a:r>
            <a:r>
              <a:rPr lang="fa-IR" dirty="0" smtClean="0">
                <a:solidFill>
                  <a:schemeClr val="tx1"/>
                </a:solidFill>
                <a:cs typeface="2  Nazanin" pitchFamily="2" charset="-78"/>
              </a:rPr>
              <a:t> حذف می کند. </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73" name="Picture 9"/>
          <p:cNvPicPr>
            <a:picLocks noGrp="1" noChangeAspect="1" noChangeArrowheads="1"/>
          </p:cNvPicPr>
          <p:nvPr>
            <p:ph/>
          </p:nvPr>
        </p:nvPicPr>
        <p:blipFill>
          <a:blip r:embed="rId2" cstate="print"/>
          <a:stretch>
            <a:fillRect/>
          </a:stretch>
        </p:blipFill>
        <p:spPr>
          <a:xfrm>
            <a:off x="1142976" y="1071546"/>
            <a:ext cx="6638652" cy="3712079"/>
          </a:xfrm>
          <a:noFill/>
          <a:ln/>
        </p:spPr>
      </p:pic>
      <p:sp>
        <p:nvSpPr>
          <p:cNvPr id="7" name="Slide Number Placeholder 4"/>
          <p:cNvSpPr>
            <a:spLocks noGrp="1"/>
          </p:cNvSpPr>
          <p:nvPr>
            <p:ph type="sldNum" sz="quarter" idx="12"/>
          </p:nvPr>
        </p:nvSpPr>
        <p:spPr/>
        <p:txBody>
          <a:bodyPr/>
          <a:lstStyle/>
          <a:p>
            <a:fld id="{C4185174-54AE-4643-B02F-598BE24699FC}" type="slidenum">
              <a:rPr lang="ar-SA"/>
              <a:pPr/>
              <a:t>28</a:t>
            </a:fld>
            <a:endParaRPr lang="en-US"/>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a:solidFill>
                  <a:schemeClr val="tx1"/>
                </a:solidFill>
                <a:cs typeface="2  Nazanin" pitchFamily="2" charset="-78"/>
              </a:rPr>
              <a:t>انتشار محدودیت</a:t>
            </a:r>
            <a:r>
              <a:rPr lang="en-US" sz="3600" dirty="0">
                <a:solidFill>
                  <a:schemeClr val="tx1"/>
                </a:solidFill>
                <a:cs typeface="2  Nazanin" pitchFamily="2" charset="-78"/>
              </a:rPr>
              <a:t> -- </a:t>
            </a:r>
            <a:r>
              <a:rPr lang="fa-IR" sz="3600" dirty="0">
                <a:solidFill>
                  <a:schemeClr val="tx1"/>
                </a:solidFill>
                <a:cs typeface="2  Nazanin" pitchFamily="2" charset="-78"/>
              </a:rPr>
              <a:t>وارسی پيش رو</a:t>
            </a:r>
            <a:endParaRPr lang="en-US" sz="3600" dirty="0">
              <a:solidFill>
                <a:schemeClr val="tx1"/>
              </a:solidFill>
              <a:cs typeface="2  Nazanin" pitchFamily="2" charset="-78"/>
            </a:endParaRPr>
          </a:p>
        </p:txBody>
      </p:sp>
      <p:sp>
        <p:nvSpPr>
          <p:cNvPr id="8" name="Rectangle 7"/>
          <p:cNvSpPr/>
          <p:nvPr/>
        </p:nvSpPr>
        <p:spPr>
          <a:xfrm>
            <a:off x="500034" y="5072074"/>
            <a:ext cx="7786742" cy="1285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پس از انتساب </a:t>
            </a:r>
            <a:r>
              <a:rPr lang="en-US" dirty="0" smtClean="0">
                <a:solidFill>
                  <a:schemeClr val="tx1"/>
                </a:solidFill>
                <a:cs typeface="2  Nazanin" pitchFamily="2" charset="-78"/>
              </a:rPr>
              <a:t>Q=green</a:t>
            </a:r>
            <a:r>
              <a:rPr lang="fa-IR" dirty="0" smtClean="0">
                <a:solidFill>
                  <a:schemeClr val="tx1"/>
                </a:solidFill>
                <a:cs typeface="2  Nazanin" pitchFamily="2" charset="-78"/>
              </a:rPr>
              <a:t> ، </a:t>
            </a:r>
            <a:r>
              <a:rPr lang="en-US" dirty="0" smtClean="0">
                <a:solidFill>
                  <a:schemeClr val="tx1"/>
                </a:solidFill>
                <a:cs typeface="2  Nazanin" pitchFamily="2" charset="-78"/>
              </a:rPr>
              <a:t>green</a:t>
            </a:r>
            <a:r>
              <a:rPr lang="fa-IR" dirty="0" smtClean="0">
                <a:solidFill>
                  <a:schemeClr val="tx1"/>
                </a:solidFill>
                <a:cs typeface="2  Nazanin" pitchFamily="2" charset="-78"/>
              </a:rPr>
              <a:t> از دامنه </a:t>
            </a:r>
            <a:r>
              <a:rPr lang="en-US" dirty="0" smtClean="0">
                <a:solidFill>
                  <a:schemeClr val="tx1"/>
                </a:solidFill>
                <a:cs typeface="2  Nazanin" pitchFamily="2" charset="-78"/>
              </a:rPr>
              <a:t>NT</a:t>
            </a:r>
            <a:r>
              <a:rPr lang="fa-IR" dirty="0" smtClean="0">
                <a:solidFill>
                  <a:schemeClr val="tx1"/>
                </a:solidFill>
                <a:cs typeface="2  Nazanin" pitchFamily="2" charset="-78"/>
              </a:rPr>
              <a:t> و</a:t>
            </a:r>
            <a:r>
              <a:rPr lang="en-US" dirty="0" smtClean="0">
                <a:solidFill>
                  <a:schemeClr val="tx1"/>
                </a:solidFill>
                <a:cs typeface="2  Nazanin" pitchFamily="2" charset="-78"/>
              </a:rPr>
              <a:t>SA </a:t>
            </a:r>
            <a:r>
              <a:rPr lang="fa-IR" dirty="0" smtClean="0">
                <a:solidFill>
                  <a:schemeClr val="tx1"/>
                </a:solidFill>
                <a:cs typeface="2  Nazanin" pitchFamily="2" charset="-78"/>
              </a:rPr>
              <a:t> و </a:t>
            </a:r>
            <a:r>
              <a:rPr lang="en-US" dirty="0" smtClean="0">
                <a:solidFill>
                  <a:schemeClr val="tx1"/>
                </a:solidFill>
                <a:cs typeface="2  Nazanin" pitchFamily="2" charset="-78"/>
              </a:rPr>
              <a:t>NSW</a:t>
            </a:r>
            <a:r>
              <a:rPr lang="fa-IR" dirty="0" smtClean="0">
                <a:solidFill>
                  <a:schemeClr val="tx1"/>
                </a:solidFill>
                <a:cs typeface="2  Nazanin" pitchFamily="2" charset="-78"/>
              </a:rPr>
              <a:t> حذف می شود. </a:t>
            </a:r>
          </a:p>
          <a:p>
            <a:pPr algn="just" rtl="1">
              <a:lnSpc>
                <a:spcPct val="150000"/>
              </a:lnSpc>
            </a:pPr>
            <a:endParaRPr lang="fa-IR" dirty="0" smtClean="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3" name="Picture 5"/>
          <p:cNvPicPr>
            <a:picLocks noGrp="1" noChangeAspect="1" noChangeArrowheads="1"/>
          </p:cNvPicPr>
          <p:nvPr>
            <p:ph/>
          </p:nvPr>
        </p:nvPicPr>
        <p:blipFill>
          <a:blip r:embed="rId2" cstate="print"/>
          <a:stretch>
            <a:fillRect/>
          </a:stretch>
        </p:blipFill>
        <p:spPr>
          <a:xfrm>
            <a:off x="714348" y="1000108"/>
            <a:ext cx="7786741" cy="3500462"/>
          </a:xfrm>
          <a:noFill/>
          <a:ln/>
        </p:spPr>
      </p:pic>
      <p:sp>
        <p:nvSpPr>
          <p:cNvPr id="7" name="Slide Number Placeholder 4"/>
          <p:cNvSpPr>
            <a:spLocks noGrp="1"/>
          </p:cNvSpPr>
          <p:nvPr>
            <p:ph type="sldNum" sz="quarter" idx="12"/>
          </p:nvPr>
        </p:nvSpPr>
        <p:spPr/>
        <p:txBody>
          <a:bodyPr/>
          <a:lstStyle/>
          <a:p>
            <a:fld id="{811BBA77-995D-4204-827F-ED3F3DBF0C2B}" type="slidenum">
              <a:rPr lang="ar-SA"/>
              <a:pPr/>
              <a:t>29</a:t>
            </a:fld>
            <a:endParaRPr lang="en-US"/>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a:solidFill>
                  <a:schemeClr val="tx1"/>
                </a:solidFill>
                <a:cs typeface="2  Nazanin" pitchFamily="2" charset="-78"/>
              </a:rPr>
              <a:t>انتشار </a:t>
            </a:r>
            <a:r>
              <a:rPr lang="fa-IR" sz="3600" dirty="0" smtClean="0">
                <a:solidFill>
                  <a:schemeClr val="tx1"/>
                </a:solidFill>
                <a:cs typeface="2  Nazanin" pitchFamily="2" charset="-78"/>
              </a:rPr>
              <a:t>محدودیت</a:t>
            </a:r>
            <a:r>
              <a:rPr lang="en-US" sz="3600" dirty="0" smtClean="0">
                <a:solidFill>
                  <a:schemeClr val="tx1"/>
                </a:solidFill>
                <a:cs typeface="2  Nazanin" pitchFamily="2" charset="-78"/>
              </a:rPr>
              <a:t> -- </a:t>
            </a:r>
            <a:r>
              <a:rPr lang="fa-IR" sz="3600" dirty="0" smtClean="0">
                <a:solidFill>
                  <a:schemeClr val="tx1"/>
                </a:solidFill>
                <a:cs typeface="2  Nazanin" pitchFamily="2" charset="-78"/>
              </a:rPr>
              <a:t>وارسی پيش رو</a:t>
            </a:r>
            <a:endParaRPr lang="en-US" sz="3600" dirty="0">
              <a:solidFill>
                <a:schemeClr val="tx1"/>
              </a:solidFill>
              <a:cs typeface="2  Nazanin" pitchFamily="2" charset="-78"/>
            </a:endParaRPr>
          </a:p>
        </p:txBody>
      </p:sp>
      <p:sp>
        <p:nvSpPr>
          <p:cNvPr id="8" name="Rectangle 7"/>
          <p:cNvSpPr/>
          <p:nvPr/>
        </p:nvSpPr>
        <p:spPr>
          <a:xfrm>
            <a:off x="785786" y="3929066"/>
            <a:ext cx="7358114" cy="28575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pPr>
            <a:r>
              <a:rPr lang="fa-IR" dirty="0" smtClean="0">
                <a:solidFill>
                  <a:schemeClr val="tx1"/>
                </a:solidFill>
                <a:cs typeface="2  Nazanin" pitchFamily="2" charset="-78"/>
              </a:rPr>
              <a:t>پس از انتساب</a:t>
            </a:r>
            <a:r>
              <a:rPr lang="en-US" dirty="0" smtClean="0">
                <a:solidFill>
                  <a:schemeClr val="tx1"/>
                </a:solidFill>
                <a:cs typeface="2  Nazanin" pitchFamily="2" charset="-78"/>
              </a:rPr>
              <a:t> V=blue </a:t>
            </a:r>
            <a:r>
              <a:rPr lang="fa-IR" dirty="0" smtClean="0">
                <a:solidFill>
                  <a:schemeClr val="tx1"/>
                </a:solidFill>
                <a:cs typeface="2  Nazanin" pitchFamily="2" charset="-78"/>
              </a:rPr>
              <a:t>، </a:t>
            </a:r>
            <a:r>
              <a:rPr lang="en-US" dirty="0" smtClean="0">
                <a:solidFill>
                  <a:schemeClr val="tx1"/>
                </a:solidFill>
                <a:cs typeface="2  Nazanin" pitchFamily="2" charset="-78"/>
              </a:rPr>
              <a:t>blue</a:t>
            </a:r>
            <a:r>
              <a:rPr lang="fa-IR" dirty="0" smtClean="0">
                <a:solidFill>
                  <a:schemeClr val="tx1"/>
                </a:solidFill>
                <a:cs typeface="2  Nazanin" pitchFamily="2" charset="-78"/>
              </a:rPr>
              <a:t> از دامنه های </a:t>
            </a:r>
            <a:r>
              <a:rPr lang="en-US" dirty="0" smtClean="0">
                <a:solidFill>
                  <a:schemeClr val="tx1"/>
                </a:solidFill>
                <a:cs typeface="2  Nazanin" pitchFamily="2" charset="-78"/>
              </a:rPr>
              <a:t>NSW</a:t>
            </a:r>
            <a:r>
              <a:rPr lang="fa-IR" dirty="0" smtClean="0">
                <a:solidFill>
                  <a:schemeClr val="tx1"/>
                </a:solidFill>
                <a:cs typeface="2  Nazanin" pitchFamily="2" charset="-78"/>
              </a:rPr>
              <a:t> و</a:t>
            </a:r>
            <a:r>
              <a:rPr lang="en-US" dirty="0" smtClean="0">
                <a:solidFill>
                  <a:schemeClr val="tx1"/>
                </a:solidFill>
                <a:cs typeface="2  Nazanin" pitchFamily="2" charset="-78"/>
              </a:rPr>
              <a:t>SA </a:t>
            </a:r>
            <a:r>
              <a:rPr lang="fa-IR" dirty="0" smtClean="0">
                <a:solidFill>
                  <a:schemeClr val="tx1"/>
                </a:solidFill>
                <a:cs typeface="2  Nazanin" pitchFamily="2" charset="-78"/>
              </a:rPr>
              <a:t> حذف می شود و هیچ مقدار مجازی برای </a:t>
            </a:r>
            <a:r>
              <a:rPr lang="en-US" dirty="0" smtClean="0">
                <a:solidFill>
                  <a:schemeClr val="tx1"/>
                </a:solidFill>
                <a:cs typeface="2  Nazanin" pitchFamily="2" charset="-78"/>
              </a:rPr>
              <a:t>SA </a:t>
            </a:r>
            <a:r>
              <a:rPr lang="fa-IR" dirty="0" smtClean="0">
                <a:solidFill>
                  <a:schemeClr val="tx1"/>
                </a:solidFill>
                <a:cs typeface="2  Nazanin" pitchFamily="2" charset="-78"/>
              </a:rPr>
              <a:t> باقی نمی ماند. لذا، وارسی پیش رو ناسازگاری انتساب جزئی </a:t>
            </a:r>
            <a:r>
              <a:rPr lang="en-US" dirty="0" smtClean="0">
                <a:solidFill>
                  <a:schemeClr val="tx1"/>
                </a:solidFill>
                <a:cs typeface="2  Nazanin" pitchFamily="2" charset="-78"/>
              </a:rPr>
              <a:t>{WA=red, Q=green, v=blue}</a:t>
            </a:r>
            <a:r>
              <a:rPr lang="fa-IR" dirty="0" smtClean="0">
                <a:solidFill>
                  <a:schemeClr val="tx1"/>
                </a:solidFill>
                <a:cs typeface="2  Nazanin" pitchFamily="2" charset="-78"/>
              </a:rPr>
              <a:t> با محدودیت های مساله را تشخیص داده و بلافاصله به عقب  برمی گردد.</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مقدمه</a:t>
            </a:r>
            <a:endParaRPr lang="en-US" dirty="0"/>
          </a:p>
        </p:txBody>
      </p:sp>
      <p:sp>
        <p:nvSpPr>
          <p:cNvPr id="3" name="Content Placeholder 2"/>
          <p:cNvSpPr>
            <a:spLocks noGrp="1"/>
          </p:cNvSpPr>
          <p:nvPr>
            <p:ph idx="1"/>
          </p:nvPr>
        </p:nvSpPr>
        <p:spPr/>
        <p:txBody>
          <a:bodyPr/>
          <a:lstStyle/>
          <a:p>
            <a:r>
              <a:rPr lang="fa-IR" dirty="0"/>
              <a:t>بسیاری از مسائل مهندسی‌ کامپیوتر جزو دسته مسائل ارضای محدودیت هستند به عنوان مثال می‌توان به مساله </a:t>
            </a:r>
            <a:r>
              <a:rPr lang="fa-IR" dirty="0">
                <a:solidFill>
                  <a:srgbClr val="FF0000"/>
                </a:solidFill>
              </a:rPr>
              <a:t>زمان </a:t>
            </a:r>
            <a:r>
              <a:rPr lang="fa-IR" dirty="0" smtClean="0">
                <a:solidFill>
                  <a:srgbClr val="FF0000"/>
                </a:solidFill>
              </a:rPr>
              <a:t>بندی‌</a:t>
            </a:r>
            <a:r>
              <a:rPr lang="en-US" dirty="0" smtClean="0">
                <a:solidFill>
                  <a:srgbClr val="FF0000"/>
                </a:solidFill>
              </a:rPr>
              <a:t> </a:t>
            </a:r>
            <a:r>
              <a:rPr lang="en-US" dirty="0" smtClean="0"/>
              <a:t>job</a:t>
            </a:r>
            <a:r>
              <a:rPr lang="fa-IR" dirty="0" smtClean="0"/>
              <a:t>ها </a:t>
            </a:r>
            <a:r>
              <a:rPr lang="fa-IR" dirty="0"/>
              <a:t>مثلا در سیستم عامل اشاره کرد. یا مساله </a:t>
            </a:r>
            <a:r>
              <a:rPr lang="fa-IR" dirty="0">
                <a:solidFill>
                  <a:srgbClr val="FF0000"/>
                </a:solidFill>
              </a:rPr>
              <a:t>رنگ آمیزی گراف </a:t>
            </a:r>
            <a:r>
              <a:rPr lang="fa-IR" dirty="0"/>
              <a:t>که در این درس مورد بررسی قرار خواهد گرفت و بسیار مسائل دیگر</a:t>
            </a:r>
            <a:r>
              <a:rPr lang="fa-IR" dirty="0" smtClean="0"/>
              <a:t>.</a:t>
            </a:r>
            <a:endParaRPr lang="en-US" dirty="0" smtClean="0"/>
          </a:p>
          <a:p>
            <a:r>
              <a:rPr lang="fa-IR" dirty="0"/>
              <a:t>به عنوان مثال به این فکر کنید چه محدودیت‌هایی‌ برای مجموعه اساتید و کلاس‌های یک دانشگاه وجود خواهد داشت</a:t>
            </a:r>
            <a:r>
              <a:rPr lang="fa-IR" dirty="0" smtClean="0"/>
              <a:t>؟</a:t>
            </a:r>
            <a:r>
              <a:rPr lang="en-US" dirty="0" smtClean="0"/>
              <a:t> </a:t>
            </a:r>
            <a:r>
              <a:rPr lang="fa-IR" dirty="0"/>
              <a:t>بین مجموعه دانشجو‌ها و درس چطور؟</a:t>
            </a:r>
            <a:endParaRPr lang="en-US" dirty="0"/>
          </a:p>
        </p:txBody>
      </p:sp>
      <p:sp>
        <p:nvSpPr>
          <p:cNvPr id="4" name="Slide Number Placeholder 3"/>
          <p:cNvSpPr>
            <a:spLocks noGrp="1"/>
          </p:cNvSpPr>
          <p:nvPr>
            <p:ph type="sldNum" sz="quarter" idx="12"/>
          </p:nvPr>
        </p:nvSpPr>
        <p:spPr/>
        <p:txBody>
          <a:bodyPr/>
          <a:lstStyle/>
          <a:p>
            <a:fld id="{960F5B30-2ED6-41DB-8F04-92DCAA5F08E3}" type="slidenum">
              <a:rPr lang="ar-SA" smtClean="0"/>
              <a:pPr/>
              <a:t>3</a:t>
            </a:fld>
            <a:endParaRPr lang="en-US"/>
          </a:p>
        </p:txBody>
      </p:sp>
    </p:spTree>
    <p:extLst>
      <p:ext uri="{BB962C8B-B14F-4D97-AF65-F5344CB8AC3E}">
        <p14:creationId xmlns:p14="http://schemas.microsoft.com/office/powerpoint/2010/main" val="14726375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a-IR" dirty="0"/>
              <a:t>۱-در وارسی پیشرو ما همواره بعد از اینکه یک مقداری را به یک متغیر اختصاص دادیم، مقادیر باقیمانده برای متغیر‌های دیگر را نیز چک می‌کنیم</a:t>
            </a:r>
          </a:p>
          <a:p>
            <a:r>
              <a:rPr lang="fa-IR" dirty="0"/>
              <a:t>۲- اگر متغیری پیدا شد که هیچ مقداری برای تخصیص داده شدن ندارد، بازگشت به عقب می‌کنیم</a:t>
            </a:r>
          </a:p>
          <a:p>
            <a:endParaRPr lang="en-US" dirty="0" smtClean="0"/>
          </a:p>
          <a:p>
            <a:endParaRPr lang="en-US" dirty="0"/>
          </a:p>
          <a:p>
            <a:pPr marL="0" indent="0" algn="ctr">
              <a:buNone/>
            </a:pPr>
            <a:r>
              <a:rPr lang="fa-IR" dirty="0"/>
              <a:t>الگوریتم وارسی پیشرو</a:t>
            </a:r>
            <a:endParaRPr lang="en-US" dirty="0"/>
          </a:p>
        </p:txBody>
      </p:sp>
      <p:sp>
        <p:nvSpPr>
          <p:cNvPr id="3" name="Slide Number Placeholder 2"/>
          <p:cNvSpPr>
            <a:spLocks noGrp="1"/>
          </p:cNvSpPr>
          <p:nvPr>
            <p:ph type="sldNum" sz="quarter" idx="12"/>
          </p:nvPr>
        </p:nvSpPr>
        <p:spPr/>
        <p:txBody>
          <a:bodyPr/>
          <a:lstStyle/>
          <a:p>
            <a:fld id="{EE283761-E8A4-4935-9FB8-DE831A1EA361}" type="slidenum">
              <a:rPr lang="ar-SA" smtClean="0"/>
              <a:pPr/>
              <a:t>30</a:t>
            </a:fld>
            <a:endParaRPr lang="en-US"/>
          </a:p>
        </p:txBody>
      </p:sp>
    </p:spTree>
    <p:extLst>
      <p:ext uri="{BB962C8B-B14F-4D97-AF65-F5344CB8AC3E}">
        <p14:creationId xmlns:p14="http://schemas.microsoft.com/office/powerpoint/2010/main" val="17420993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fld id="{6622A9E3-73F1-4CA7-A62B-27E7CA3DC3C1}" type="slidenum">
              <a:rPr lang="ar-SA"/>
              <a:pPr/>
              <a:t>31</a:t>
            </a:fld>
            <a:endParaRPr lang="en-US"/>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انتشار محدودیت</a:t>
            </a:r>
            <a:endParaRPr lang="en-US" sz="3600" dirty="0">
              <a:solidFill>
                <a:schemeClr val="tx1"/>
              </a:solidFill>
              <a:cs typeface="2  Nazanin" pitchFamily="2" charset="-78"/>
            </a:endParaRPr>
          </a:p>
        </p:txBody>
      </p:sp>
      <p:sp>
        <p:nvSpPr>
          <p:cNvPr id="9" name="Text Box 5"/>
          <p:cNvSpPr txBox="1">
            <a:spLocks noChangeArrowheads="1"/>
          </p:cNvSpPr>
          <p:nvPr/>
        </p:nvSpPr>
        <p:spPr bwMode="auto">
          <a:xfrm>
            <a:off x="571472" y="1101898"/>
            <a:ext cx="8104217" cy="3970318"/>
          </a:xfrm>
          <a:prstGeom prst="rect">
            <a:avLst/>
          </a:prstGeom>
          <a:noFill/>
          <a:ln w="9525" algn="ctr">
            <a:noFill/>
            <a:miter lim="800000"/>
            <a:headEnd/>
            <a:tailEnd/>
          </a:ln>
        </p:spPr>
        <p:txBody>
          <a:bodyPr wrap="square">
            <a:spAutoFit/>
          </a:bodyPr>
          <a:lstStyle/>
          <a:p>
            <a:pPr algn="just" rtl="1">
              <a:lnSpc>
                <a:spcPct val="150000"/>
              </a:lnSpc>
              <a:spcBef>
                <a:spcPct val="50000"/>
              </a:spcBef>
            </a:pPr>
            <a:r>
              <a:rPr lang="fa-IR" dirty="0" smtClean="0">
                <a:solidFill>
                  <a:srgbClr val="3B2C24"/>
                </a:solidFill>
                <a:latin typeface="Georgia" pitchFamily="18" charset="0"/>
                <a:cs typeface="2  Nazanin" pitchFamily="2" charset="-78"/>
              </a:rPr>
              <a:t>وارسی پیش رو فقط می تواند تعدادی از ناسازگاری ها را تشخیص دهد. برای مثال ردیف سوم شکل 5-6 را درنظر بگیرید، دو متغیر </a:t>
            </a:r>
            <a:r>
              <a:rPr lang="en-US" dirty="0" smtClean="0">
                <a:solidFill>
                  <a:srgbClr val="3B2C24"/>
                </a:solidFill>
                <a:latin typeface="Georgia" pitchFamily="18" charset="0"/>
                <a:cs typeface="2  Nazanin" pitchFamily="2" charset="-78"/>
              </a:rPr>
              <a:t>SA </a:t>
            </a:r>
            <a:r>
              <a:rPr lang="fa-IR" dirty="0" smtClean="0">
                <a:solidFill>
                  <a:srgbClr val="3B2C24"/>
                </a:solidFill>
                <a:latin typeface="Georgia" pitchFamily="18" charset="0"/>
                <a:cs typeface="2  Nazanin" pitchFamily="2" charset="-78"/>
              </a:rPr>
              <a:t> و</a:t>
            </a:r>
            <a:r>
              <a:rPr lang="en-US" dirty="0" smtClean="0">
                <a:solidFill>
                  <a:srgbClr val="3B2C24"/>
                </a:solidFill>
                <a:latin typeface="Georgia" pitchFamily="18" charset="0"/>
                <a:cs typeface="2  Nazanin" pitchFamily="2" charset="-78"/>
              </a:rPr>
              <a:t>NT</a:t>
            </a:r>
            <a:r>
              <a:rPr lang="fa-IR" dirty="0" smtClean="0">
                <a:solidFill>
                  <a:srgbClr val="3B2C24"/>
                </a:solidFill>
                <a:latin typeface="Georgia" pitchFamily="18" charset="0"/>
                <a:cs typeface="2  Nazanin" pitchFamily="2" charset="-78"/>
              </a:rPr>
              <a:t> مجاورند و نمی توانند رنگهای مشابه داشته باشند وارسی پیش رو، این ناسازگاری را به دلیل عدم پیش روی کافی در متغیرهای بعدی، تشخیص نمی دهد.</a:t>
            </a:r>
          </a:p>
          <a:p>
            <a:pPr algn="just" rtl="1">
              <a:lnSpc>
                <a:spcPct val="150000"/>
              </a:lnSpc>
              <a:spcBef>
                <a:spcPct val="50000"/>
              </a:spcBef>
            </a:pPr>
            <a:r>
              <a:rPr lang="fa-IR" b="1" dirty="0" smtClean="0">
                <a:solidFill>
                  <a:srgbClr val="3B2C24"/>
                </a:solidFill>
                <a:latin typeface="Georgia" pitchFamily="18" charset="0"/>
                <a:cs typeface="2  Nazanin" pitchFamily="2" charset="-78"/>
              </a:rPr>
              <a:t>انتشار محدودیت </a:t>
            </a:r>
            <a:r>
              <a:rPr lang="fa-IR" dirty="0" smtClean="0">
                <a:solidFill>
                  <a:srgbClr val="3B2C24"/>
                </a:solidFill>
                <a:latin typeface="Georgia" pitchFamily="18" charset="0"/>
                <a:cs typeface="2  Nazanin" pitchFamily="2" charset="-78"/>
              </a:rPr>
              <a:t>یک اصطلاح عمومی برای انتشار اِعمال محدودیت از یک متغیر به متغیرهای دیگر می باشد.</a:t>
            </a:r>
            <a:endParaRPr lang="en-US" dirty="0" smtClean="0">
              <a:solidFill>
                <a:srgbClr val="3B2C24"/>
              </a:solidFill>
              <a:latin typeface="Georgia" pitchFamily="18" charset="0"/>
              <a:cs typeface="2  Nazanin" pitchFamily="2" charset="-78"/>
            </a:endParaRPr>
          </a:p>
          <a:p>
            <a:pPr algn="just" rtl="1">
              <a:lnSpc>
                <a:spcPct val="150000"/>
              </a:lnSpc>
              <a:spcBef>
                <a:spcPct val="50000"/>
              </a:spcBef>
            </a:pPr>
            <a:r>
              <a:rPr lang="fa-IR" dirty="0">
                <a:solidFill>
                  <a:srgbClr val="FF0000"/>
                </a:solidFill>
              </a:rPr>
              <a:t>سازگاری کمان </a:t>
            </a:r>
            <a:r>
              <a:rPr lang="fa-IR" dirty="0">
                <a:solidFill>
                  <a:schemeClr val="tx1"/>
                </a:solidFill>
              </a:rPr>
              <a:t>یک متد سریع برای انتشار محدودیت است</a:t>
            </a:r>
            <a:endParaRPr lang="fa-IR" dirty="0" smtClean="0">
              <a:solidFill>
                <a:schemeClr val="tx1"/>
              </a:solidFill>
              <a:latin typeface="Georgia" pitchFamily="18" charset="0"/>
              <a:cs typeface="2  Nazanin" pitchFamily="2" charset="-78"/>
            </a:endParaRPr>
          </a:p>
          <a:p>
            <a:pPr algn="just" rtl="1">
              <a:lnSpc>
                <a:spcPct val="150000"/>
              </a:lnSpc>
              <a:spcBef>
                <a:spcPct val="50000"/>
              </a:spcBef>
            </a:pPr>
            <a:r>
              <a:rPr lang="fa-IR" dirty="0" smtClean="0">
                <a:solidFill>
                  <a:srgbClr val="3B2C24"/>
                </a:solidFill>
                <a:latin typeface="Georgia" pitchFamily="18" charset="0"/>
                <a:cs typeface="2  Nazanin" pitchFamily="2" charset="-78"/>
              </a:rPr>
              <a:t>مثال: پخش محدودیت های </a:t>
            </a:r>
            <a:r>
              <a:rPr lang="en-US" dirty="0" smtClean="0">
                <a:solidFill>
                  <a:srgbClr val="3B2C24"/>
                </a:solidFill>
                <a:latin typeface="Georgia" pitchFamily="18" charset="0"/>
                <a:cs typeface="2  Nazanin" pitchFamily="2" charset="-78"/>
              </a:rPr>
              <a:t>WA</a:t>
            </a:r>
            <a:r>
              <a:rPr lang="fa-IR" dirty="0" smtClean="0">
                <a:solidFill>
                  <a:srgbClr val="3B2C24"/>
                </a:solidFill>
                <a:latin typeface="Georgia" pitchFamily="18" charset="0"/>
                <a:cs typeface="2  Nazanin" pitchFamily="2" charset="-78"/>
              </a:rPr>
              <a:t> و </a:t>
            </a:r>
            <a:r>
              <a:rPr lang="en-US" dirty="0" smtClean="0">
                <a:solidFill>
                  <a:srgbClr val="3B2C24"/>
                </a:solidFill>
                <a:latin typeface="Georgia" pitchFamily="18" charset="0"/>
                <a:cs typeface="2  Nazanin" pitchFamily="2" charset="-78"/>
              </a:rPr>
              <a:t>Q</a:t>
            </a:r>
            <a:r>
              <a:rPr lang="fa-IR" dirty="0" smtClean="0">
                <a:solidFill>
                  <a:srgbClr val="3B2C24"/>
                </a:solidFill>
                <a:latin typeface="Georgia" pitchFamily="18" charset="0"/>
                <a:cs typeface="2  Nazanin" pitchFamily="2" charset="-78"/>
              </a:rPr>
              <a:t> در ابتدا روی </a:t>
            </a:r>
            <a:r>
              <a:rPr lang="en-US" dirty="0" smtClean="0">
                <a:solidFill>
                  <a:srgbClr val="3B2C24"/>
                </a:solidFill>
                <a:latin typeface="Georgia" pitchFamily="18" charset="0"/>
                <a:cs typeface="2  Nazanin" pitchFamily="2" charset="-78"/>
              </a:rPr>
              <a:t>NT</a:t>
            </a:r>
            <a:r>
              <a:rPr lang="fa-IR" dirty="0" smtClean="0">
                <a:solidFill>
                  <a:srgbClr val="3B2C24"/>
                </a:solidFill>
                <a:latin typeface="Georgia" pitchFamily="18" charset="0"/>
                <a:cs typeface="2  Nazanin" pitchFamily="2" charset="-78"/>
              </a:rPr>
              <a:t> و </a:t>
            </a:r>
            <a:r>
              <a:rPr lang="en-US" dirty="0" smtClean="0">
                <a:solidFill>
                  <a:srgbClr val="3B2C24"/>
                </a:solidFill>
                <a:latin typeface="Georgia" pitchFamily="18" charset="0"/>
                <a:cs typeface="2  Nazanin" pitchFamily="2" charset="-78"/>
              </a:rPr>
              <a:t>SA</a:t>
            </a:r>
            <a:endParaRPr lang="en-US" dirty="0">
              <a:solidFill>
                <a:srgbClr val="3B2C24"/>
              </a:solidFill>
              <a:latin typeface="Georgia" pitchFamily="18" charset="0"/>
              <a:cs typeface="2  Nazanin"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885838AC-F792-46BD-96D0-023C24D4D2ED}" type="slidenum">
              <a:rPr lang="ar-SA"/>
              <a:pPr/>
              <a:t>32</a:t>
            </a:fld>
            <a:endParaRPr lang="en-US"/>
          </a:p>
        </p:txBody>
      </p:sp>
      <p:sp>
        <p:nvSpPr>
          <p:cNvPr id="6" name="Text Box 4"/>
          <p:cNvSpPr txBox="1">
            <a:spLocks noChangeArrowheads="1"/>
          </p:cNvSpPr>
          <p:nvPr/>
        </p:nvSpPr>
        <p:spPr bwMode="auto">
          <a:xfrm>
            <a:off x="609600" y="1142984"/>
            <a:ext cx="7848600" cy="1569660"/>
          </a:xfrm>
          <a:prstGeom prst="rect">
            <a:avLst/>
          </a:prstGeom>
          <a:noFill/>
          <a:ln w="9525" algn="ctr">
            <a:noFill/>
            <a:miter lim="800000"/>
            <a:headEnd/>
            <a:tailEnd/>
          </a:ln>
        </p:spPr>
        <p:txBody>
          <a:bodyPr wrap="square">
            <a:spAutoFit/>
          </a:bodyPr>
          <a:lstStyle/>
          <a:p>
            <a:pPr algn="r" rtl="1">
              <a:spcBef>
                <a:spcPct val="50000"/>
              </a:spcBef>
              <a:buClr>
                <a:srgbClr val="00D600"/>
              </a:buClr>
            </a:pPr>
            <a:r>
              <a:rPr lang="fa-IR" sz="2400" dirty="0" smtClean="0">
                <a:solidFill>
                  <a:srgbClr val="3B2C24"/>
                </a:solidFill>
                <a:latin typeface="Georgia" pitchFamily="18" charset="0"/>
                <a:cs typeface="2  Nazanin" pitchFamily="2" charset="-78"/>
              </a:rPr>
              <a:t>روشی سریع در انتشارمحدودیت و به مراتب </a:t>
            </a:r>
            <a:r>
              <a:rPr lang="fa-IR" sz="2400" dirty="0">
                <a:solidFill>
                  <a:srgbClr val="3B2C24"/>
                </a:solidFill>
                <a:latin typeface="Georgia" pitchFamily="18" charset="0"/>
                <a:cs typeface="2  Nazanin" pitchFamily="2" charset="-78"/>
              </a:rPr>
              <a:t>قویتر از وارسی </a:t>
            </a:r>
            <a:r>
              <a:rPr lang="fa-IR" sz="2400" dirty="0" smtClean="0">
                <a:solidFill>
                  <a:srgbClr val="3B2C24"/>
                </a:solidFill>
                <a:latin typeface="Georgia" pitchFamily="18" charset="0"/>
                <a:cs typeface="2  Nazanin" pitchFamily="2" charset="-78"/>
              </a:rPr>
              <a:t>پیش رو می باشد.</a:t>
            </a:r>
            <a:endParaRPr lang="fa-IR" sz="2400" dirty="0">
              <a:solidFill>
                <a:srgbClr val="3B2C24"/>
              </a:solidFill>
              <a:latin typeface="Georgia" pitchFamily="18" charset="0"/>
              <a:cs typeface="2  Nazanin" pitchFamily="2" charset="-78"/>
            </a:endParaRPr>
          </a:p>
          <a:p>
            <a:pPr algn="r" rtl="1">
              <a:spcBef>
                <a:spcPct val="50000"/>
              </a:spcBef>
              <a:buClr>
                <a:srgbClr val="00D600"/>
              </a:buClr>
            </a:pPr>
            <a:r>
              <a:rPr lang="fa-IR" sz="2400" dirty="0" smtClean="0">
                <a:solidFill>
                  <a:srgbClr val="3B2C24"/>
                </a:solidFill>
                <a:latin typeface="Georgia" pitchFamily="18" charset="0"/>
                <a:cs typeface="2  Nazanin" pitchFamily="2" charset="-78"/>
              </a:rPr>
              <a:t>مقصود از کمان؛ کمان های جهت </a:t>
            </a:r>
            <a:r>
              <a:rPr lang="fa-IR" sz="2400" dirty="0">
                <a:solidFill>
                  <a:srgbClr val="3B2C24"/>
                </a:solidFill>
                <a:latin typeface="Georgia" pitchFamily="18" charset="0"/>
                <a:cs typeface="2  Nazanin" pitchFamily="2" charset="-78"/>
              </a:rPr>
              <a:t>دار </a:t>
            </a:r>
            <a:r>
              <a:rPr lang="fa-IR" sz="2400" dirty="0" smtClean="0">
                <a:solidFill>
                  <a:srgbClr val="3B2C24"/>
                </a:solidFill>
                <a:latin typeface="Georgia" pitchFamily="18" charset="0"/>
                <a:cs typeface="2  Nazanin" pitchFamily="2" charset="-78"/>
              </a:rPr>
              <a:t>موجود در </a:t>
            </a:r>
            <a:r>
              <a:rPr lang="fa-IR" sz="2400" dirty="0">
                <a:solidFill>
                  <a:srgbClr val="3B2C24"/>
                </a:solidFill>
                <a:latin typeface="Georgia" pitchFamily="18" charset="0"/>
                <a:cs typeface="2  Nazanin" pitchFamily="2" charset="-78"/>
              </a:rPr>
              <a:t>گراف </a:t>
            </a:r>
            <a:r>
              <a:rPr lang="fa-IR" sz="2400" dirty="0" smtClean="0">
                <a:solidFill>
                  <a:srgbClr val="3B2C24"/>
                </a:solidFill>
                <a:latin typeface="Georgia" pitchFamily="18" charset="0"/>
                <a:cs typeface="2  Nazanin" pitchFamily="2" charset="-78"/>
              </a:rPr>
              <a:t>محدودیت می باشد.</a:t>
            </a:r>
          </a:p>
          <a:p>
            <a:pPr algn="r" rtl="1">
              <a:spcBef>
                <a:spcPct val="50000"/>
              </a:spcBef>
              <a:buClr>
                <a:srgbClr val="00D600"/>
              </a:buClr>
            </a:pPr>
            <a:r>
              <a:rPr lang="fa-IR" sz="2400" dirty="0" smtClean="0">
                <a:solidFill>
                  <a:srgbClr val="3B2C24"/>
                </a:solidFill>
                <a:latin typeface="Georgia" pitchFamily="18" charset="0"/>
                <a:cs typeface="2  Nazanin" pitchFamily="2" charset="-78"/>
              </a:rPr>
              <a:t> </a:t>
            </a:r>
            <a:endParaRPr lang="fa-IR" sz="2400" dirty="0">
              <a:solidFill>
                <a:srgbClr val="3B2C24"/>
              </a:solidFill>
              <a:latin typeface="Georgia" pitchFamily="18" charset="0"/>
              <a:cs typeface="2  Nazanin" pitchFamily="2" charset="-78"/>
            </a:endParaRPr>
          </a:p>
        </p:txBody>
      </p:sp>
      <p:sp>
        <p:nvSpPr>
          <p:cNvPr id="8" name="Text Box 14"/>
          <p:cNvSpPr txBox="1">
            <a:spLocks noChangeArrowheads="1"/>
          </p:cNvSpPr>
          <p:nvPr/>
        </p:nvSpPr>
        <p:spPr bwMode="auto">
          <a:xfrm>
            <a:off x="962284"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سازگاری کمان</a:t>
            </a:r>
            <a:endParaRPr lang="en-US" sz="3600" dirty="0">
              <a:solidFill>
                <a:schemeClr val="tx1"/>
              </a:solidFill>
              <a:cs typeface="2  Nazanin" pitchFamily="2" charset="-78"/>
            </a:endParaRPr>
          </a:p>
        </p:txBody>
      </p:sp>
      <p:pic>
        <p:nvPicPr>
          <p:cNvPr id="9" name="Picture 6"/>
          <p:cNvPicPr>
            <a:picLocks noGrp="1" noChangeAspect="1" noChangeArrowheads="1"/>
          </p:cNvPicPr>
          <p:nvPr>
            <p:ph sz="half" idx="1"/>
          </p:nvPr>
        </p:nvPicPr>
        <p:blipFill>
          <a:blip r:embed="rId2" cstate="print"/>
          <a:srcRect/>
          <a:stretch>
            <a:fillRect/>
          </a:stretch>
        </p:blipFill>
        <p:spPr>
          <a:xfrm>
            <a:off x="1142976" y="2285992"/>
            <a:ext cx="7056438" cy="2311400"/>
          </a:xfrm>
          <a:noFill/>
          <a:ln/>
        </p:spPr>
      </p:pic>
      <p:sp>
        <p:nvSpPr>
          <p:cNvPr id="10" name="Text Box 13"/>
          <p:cNvSpPr txBox="1">
            <a:spLocks noChangeArrowheads="1"/>
          </p:cNvSpPr>
          <p:nvPr/>
        </p:nvSpPr>
        <p:spPr bwMode="auto">
          <a:xfrm>
            <a:off x="827087" y="4746508"/>
            <a:ext cx="7602565" cy="1754326"/>
          </a:xfrm>
          <a:prstGeom prst="rect">
            <a:avLst/>
          </a:prstGeom>
          <a:noFill/>
          <a:ln w="9525" algn="ctr">
            <a:noFill/>
            <a:miter lim="800000"/>
            <a:headEnd/>
            <a:tailEnd/>
          </a:ln>
          <a:effectLst/>
        </p:spPr>
        <p:txBody>
          <a:bodyPr wrap="square">
            <a:spAutoFit/>
          </a:bodyPr>
          <a:lstStyle/>
          <a:p>
            <a:pPr algn="just" rtl="1">
              <a:lnSpc>
                <a:spcPct val="150000"/>
              </a:lnSpc>
              <a:buClr>
                <a:srgbClr val="00D600"/>
              </a:buClr>
            </a:pPr>
            <a:r>
              <a:rPr lang="en-US" sz="2000" dirty="0">
                <a:solidFill>
                  <a:schemeClr val="tx1"/>
                </a:solidFill>
                <a:cs typeface="2  Nazanin" pitchFamily="2" charset="-78"/>
              </a:rPr>
              <a:t>SA </a:t>
            </a:r>
            <a:r>
              <a:rPr lang="en-US" sz="2000" dirty="0">
                <a:solidFill>
                  <a:schemeClr val="tx1"/>
                </a:solidFill>
                <a:cs typeface="2  Nazanin" pitchFamily="2" charset="-78"/>
                <a:sym typeface="Symbol" pitchFamily="18" charset="2"/>
              </a:rPr>
              <a:t> </a:t>
            </a:r>
            <a:r>
              <a:rPr lang="en-US" sz="2000" dirty="0">
                <a:solidFill>
                  <a:schemeClr val="tx1"/>
                </a:solidFill>
                <a:cs typeface="2  Nazanin" pitchFamily="2" charset="-78"/>
              </a:rPr>
              <a:t>NSW</a:t>
            </a:r>
            <a:r>
              <a:rPr lang="fa-IR" dirty="0">
                <a:solidFill>
                  <a:schemeClr val="tx1"/>
                </a:solidFill>
                <a:cs typeface="2  Nazanin" pitchFamily="2" charset="-78"/>
              </a:rPr>
              <a:t> سازگار است </a:t>
            </a:r>
            <a:r>
              <a:rPr lang="fa-IR" dirty="0" smtClean="0">
                <a:solidFill>
                  <a:schemeClr val="tx1"/>
                </a:solidFill>
                <a:cs typeface="2  Nazanin" pitchFamily="2" charset="-78"/>
              </a:rPr>
              <a:t>وقتی که برای هرمقدار </a:t>
            </a:r>
            <a:r>
              <a:rPr lang="en-US" dirty="0" smtClean="0">
                <a:solidFill>
                  <a:schemeClr val="tx1"/>
                </a:solidFill>
                <a:cs typeface="2  Nazanin" pitchFamily="2" charset="-78"/>
              </a:rPr>
              <a:t>x</a:t>
            </a:r>
            <a:r>
              <a:rPr lang="fa-IR" dirty="0" smtClean="0">
                <a:solidFill>
                  <a:schemeClr val="tx1"/>
                </a:solidFill>
                <a:cs typeface="2  Nazanin" pitchFamily="2" charset="-78"/>
              </a:rPr>
              <a:t>  از دامنه </a:t>
            </a:r>
            <a:r>
              <a:rPr lang="en-US" dirty="0" smtClean="0">
                <a:solidFill>
                  <a:schemeClr val="tx1"/>
                </a:solidFill>
                <a:cs typeface="2  Nazanin" pitchFamily="2" charset="-78"/>
              </a:rPr>
              <a:t>SA</a:t>
            </a:r>
            <a:r>
              <a:rPr lang="fa-IR" dirty="0" smtClean="0">
                <a:solidFill>
                  <a:schemeClr val="tx1"/>
                </a:solidFill>
                <a:cs typeface="2  Nazanin" pitchFamily="2" charset="-78"/>
              </a:rPr>
              <a:t> مقداری مانند </a:t>
            </a:r>
            <a:r>
              <a:rPr lang="en-US" dirty="0" smtClean="0">
                <a:solidFill>
                  <a:schemeClr val="tx1"/>
                </a:solidFill>
                <a:cs typeface="2  Nazanin" pitchFamily="2" charset="-78"/>
              </a:rPr>
              <a:t>Y</a:t>
            </a:r>
            <a:r>
              <a:rPr lang="fa-IR" dirty="0" smtClean="0">
                <a:solidFill>
                  <a:schemeClr val="tx1"/>
                </a:solidFill>
                <a:cs typeface="2  Nazanin" pitchFamily="2" charset="-78"/>
              </a:rPr>
              <a:t> متعلق به دامنه </a:t>
            </a:r>
            <a:r>
              <a:rPr lang="en-US" dirty="0" smtClean="0">
                <a:solidFill>
                  <a:schemeClr val="tx1"/>
                </a:solidFill>
                <a:cs typeface="2  Nazanin" pitchFamily="2" charset="-78"/>
              </a:rPr>
              <a:t>NSW</a:t>
            </a:r>
            <a:r>
              <a:rPr lang="fa-IR" dirty="0" smtClean="0">
                <a:solidFill>
                  <a:schemeClr val="tx1"/>
                </a:solidFill>
                <a:cs typeface="2  Nazanin" pitchFamily="2" charset="-78"/>
              </a:rPr>
              <a:t> موجود باشد که با </a:t>
            </a:r>
            <a:r>
              <a:rPr lang="en-US" dirty="0" smtClean="0">
                <a:solidFill>
                  <a:schemeClr val="tx1"/>
                </a:solidFill>
                <a:cs typeface="2  Nazanin" pitchFamily="2" charset="-78"/>
              </a:rPr>
              <a:t>X</a:t>
            </a:r>
            <a:r>
              <a:rPr lang="fa-IR" dirty="0" smtClean="0">
                <a:solidFill>
                  <a:schemeClr val="tx1"/>
                </a:solidFill>
                <a:cs typeface="2  Nazanin" pitchFamily="2" charset="-78"/>
              </a:rPr>
              <a:t> سازگار است. برای </a:t>
            </a:r>
            <a:r>
              <a:rPr lang="en-US" dirty="0" smtClean="0">
                <a:solidFill>
                  <a:schemeClr val="tx1"/>
                </a:solidFill>
                <a:cs typeface="2  Nazanin" pitchFamily="2" charset="-78"/>
              </a:rPr>
              <a:t>SA=blue</a:t>
            </a:r>
            <a:r>
              <a:rPr lang="fa-IR" dirty="0" smtClean="0">
                <a:solidFill>
                  <a:schemeClr val="tx1"/>
                </a:solidFill>
                <a:cs typeface="2  Nazanin" pitchFamily="2" charset="-78"/>
              </a:rPr>
              <a:t> یک انتساب سازگار برای </a:t>
            </a:r>
            <a:r>
              <a:rPr lang="en-US" dirty="0" smtClean="0">
                <a:solidFill>
                  <a:schemeClr val="tx1"/>
                </a:solidFill>
                <a:cs typeface="2  Nazanin" pitchFamily="2" charset="-78"/>
              </a:rPr>
              <a:t>NSW=red</a:t>
            </a:r>
            <a:r>
              <a:rPr lang="fa-IR" dirty="0" smtClean="0">
                <a:solidFill>
                  <a:schemeClr val="tx1"/>
                </a:solidFill>
                <a:cs typeface="2  Nazanin" pitchFamily="2" charset="-78"/>
              </a:rPr>
              <a:t> وجود دارد. </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902" name="Picture 6"/>
          <p:cNvPicPr>
            <a:picLocks noGrp="1" noChangeAspect="1" noChangeArrowheads="1"/>
          </p:cNvPicPr>
          <p:nvPr>
            <p:ph/>
          </p:nvPr>
        </p:nvPicPr>
        <p:blipFill>
          <a:blip r:embed="rId2" cstate="print"/>
          <a:stretch>
            <a:fillRect/>
          </a:stretch>
        </p:blipFill>
        <p:spPr>
          <a:xfrm>
            <a:off x="1928794" y="1071546"/>
            <a:ext cx="6171976" cy="2767116"/>
          </a:xfrm>
          <a:noFill/>
          <a:ln/>
        </p:spPr>
      </p:pic>
      <p:sp>
        <p:nvSpPr>
          <p:cNvPr id="8" name="Slide Number Placeholder 4"/>
          <p:cNvSpPr>
            <a:spLocks noGrp="1"/>
          </p:cNvSpPr>
          <p:nvPr>
            <p:ph type="sldNum" sz="quarter" idx="12"/>
          </p:nvPr>
        </p:nvSpPr>
        <p:spPr/>
        <p:txBody>
          <a:bodyPr/>
          <a:lstStyle/>
          <a:p>
            <a:fld id="{51EF240D-23F6-4CA3-ADAB-03E0BE532C29}" type="slidenum">
              <a:rPr lang="ar-SA"/>
              <a:pPr/>
              <a:t>33</a:t>
            </a:fld>
            <a:endParaRPr lang="en-US"/>
          </a:p>
        </p:txBody>
      </p:sp>
      <p:sp>
        <p:nvSpPr>
          <p:cNvPr id="336904" name="Text Box 8"/>
          <p:cNvSpPr txBox="1">
            <a:spLocks noChangeArrowheads="1"/>
          </p:cNvSpPr>
          <p:nvPr/>
        </p:nvSpPr>
        <p:spPr bwMode="auto">
          <a:xfrm>
            <a:off x="900113" y="4167238"/>
            <a:ext cx="7416800" cy="2262158"/>
          </a:xfrm>
          <a:prstGeom prst="rect">
            <a:avLst/>
          </a:prstGeom>
          <a:noFill/>
          <a:ln w="9525" algn="ctr">
            <a:noFill/>
            <a:miter lim="800000"/>
            <a:headEnd/>
            <a:tailEnd/>
          </a:ln>
          <a:effectLst/>
        </p:spPr>
        <p:txBody>
          <a:bodyPr>
            <a:spAutoFit/>
          </a:bodyPr>
          <a:lstStyle/>
          <a:p>
            <a:pPr algn="just" rtl="1">
              <a:lnSpc>
                <a:spcPct val="150000"/>
              </a:lnSpc>
              <a:buClr>
                <a:srgbClr val="00D600"/>
              </a:buClr>
            </a:pPr>
            <a:r>
              <a:rPr lang="fa-IR" dirty="0" smtClean="0">
                <a:solidFill>
                  <a:schemeClr val="tx1"/>
                </a:solidFill>
                <a:cs typeface="2  Nazanin" pitchFamily="2" charset="-78"/>
              </a:rPr>
              <a:t>از سوی دیگر در کمان معکوس</a:t>
            </a:r>
            <a:r>
              <a:rPr lang="en-US" dirty="0" smtClean="0">
                <a:solidFill>
                  <a:schemeClr val="tx1"/>
                </a:solidFill>
                <a:cs typeface="2  Nazanin" pitchFamily="2" charset="-78"/>
              </a:rPr>
              <a:t>NSW</a:t>
            </a:r>
            <a:r>
              <a:rPr lang="en-US" dirty="0" smtClean="0">
                <a:solidFill>
                  <a:schemeClr val="tx1"/>
                </a:solidFill>
                <a:cs typeface="2  Nazanin" pitchFamily="2" charset="-78"/>
                <a:sym typeface="Symbol" pitchFamily="18" charset="2"/>
              </a:rPr>
              <a:t>  </a:t>
            </a:r>
            <a:r>
              <a:rPr lang="en-US" dirty="0" smtClean="0">
                <a:solidFill>
                  <a:schemeClr val="tx1"/>
                </a:solidFill>
                <a:cs typeface="2  Nazanin" pitchFamily="2" charset="-78"/>
              </a:rPr>
              <a:t>SA </a:t>
            </a:r>
            <a:r>
              <a:rPr lang="fa-IR" dirty="0" smtClean="0">
                <a:solidFill>
                  <a:schemeClr val="tx1"/>
                </a:solidFill>
                <a:cs typeface="2  Nazanin" pitchFamily="2" charset="-78"/>
              </a:rPr>
              <a:t> با درنظر گرفتن</a:t>
            </a:r>
            <a:r>
              <a:rPr lang="en-US" dirty="0" smtClean="0">
                <a:solidFill>
                  <a:schemeClr val="tx1"/>
                </a:solidFill>
                <a:cs typeface="2  Nazanin" pitchFamily="2" charset="-78"/>
              </a:rPr>
              <a:t> NSW=blue</a:t>
            </a:r>
            <a:r>
              <a:rPr lang="fa-IR" dirty="0" smtClean="0">
                <a:solidFill>
                  <a:schemeClr val="tx1"/>
                </a:solidFill>
                <a:cs typeface="2  Nazanin" pitchFamily="2" charset="-78"/>
              </a:rPr>
              <a:t> نمی توان انتساب سازگاری برای </a:t>
            </a:r>
            <a:r>
              <a:rPr lang="en-US" dirty="0" smtClean="0">
                <a:solidFill>
                  <a:schemeClr val="tx1"/>
                </a:solidFill>
                <a:cs typeface="2  Nazanin" pitchFamily="2" charset="-78"/>
              </a:rPr>
              <a:t>SA</a:t>
            </a:r>
            <a:r>
              <a:rPr lang="fa-IR" dirty="0" smtClean="0">
                <a:solidFill>
                  <a:schemeClr val="tx1"/>
                </a:solidFill>
                <a:cs typeface="2  Nazanin" pitchFamily="2" charset="-78"/>
              </a:rPr>
              <a:t> یافت. می توان این کمان را با حذف مقدار </a:t>
            </a:r>
            <a:r>
              <a:rPr lang="en-US" dirty="0" smtClean="0">
                <a:solidFill>
                  <a:schemeClr val="tx1"/>
                </a:solidFill>
                <a:cs typeface="2  Nazanin" pitchFamily="2" charset="-78"/>
              </a:rPr>
              <a:t> blue</a:t>
            </a:r>
            <a:r>
              <a:rPr lang="fa-IR" dirty="0" smtClean="0">
                <a:solidFill>
                  <a:schemeClr val="tx1"/>
                </a:solidFill>
                <a:cs typeface="2  Nazanin" pitchFamily="2" charset="-78"/>
                <a:sym typeface="Symbol" pitchFamily="18" charset="2"/>
              </a:rPr>
              <a:t> از دامنه </a:t>
            </a:r>
            <a:r>
              <a:rPr lang="en-US" dirty="0" smtClean="0">
                <a:solidFill>
                  <a:schemeClr val="tx1"/>
                </a:solidFill>
                <a:cs typeface="2  Nazanin" pitchFamily="2" charset="-78"/>
              </a:rPr>
              <a:t>NSW</a:t>
            </a:r>
            <a:r>
              <a:rPr lang="fa-IR" dirty="0" smtClean="0">
                <a:solidFill>
                  <a:schemeClr val="tx1"/>
                </a:solidFill>
                <a:cs typeface="2  Nazanin" pitchFamily="2" charset="-78"/>
              </a:rPr>
              <a:t>سازگار نمود.</a:t>
            </a:r>
            <a:endParaRPr lang="fa-IR" dirty="0">
              <a:solidFill>
                <a:schemeClr val="tx1"/>
              </a:solidFill>
              <a:cs typeface="2  Nazanin" pitchFamily="2" charset="-78"/>
            </a:endParaRPr>
          </a:p>
          <a:p>
            <a:pPr algn="just" rtl="1">
              <a:lnSpc>
                <a:spcPct val="150000"/>
              </a:lnSpc>
            </a:pPr>
            <a:r>
              <a:rPr lang="fa-IR" dirty="0">
                <a:solidFill>
                  <a:schemeClr val="tx1"/>
                </a:solidFill>
                <a:cs typeface="2  Nazanin" pitchFamily="2" charset="-78"/>
              </a:rPr>
              <a:t>	</a:t>
            </a:r>
            <a:endParaRPr lang="en-US" dirty="0">
              <a:solidFill>
                <a:schemeClr val="tx1"/>
              </a:solidFill>
              <a:cs typeface="2  Nazanin" pitchFamily="2" charset="-78"/>
            </a:endParaRPr>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34</a:t>
            </a:fld>
            <a:endParaRPr lang="en-US"/>
          </a:p>
        </p:txBody>
      </p:sp>
      <p:sp>
        <p:nvSpPr>
          <p:cNvPr id="5" name="Text Box 14"/>
          <p:cNvSpPr txBox="1">
            <a:spLocks noGrp="1" noChangeArrowheads="1"/>
          </p:cNvSpPr>
          <p:nvPr>
            <p:ph type="title"/>
          </p:nvPr>
        </p:nvSpPr>
        <p:spPr bwMode="auto">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
        <p:nvSpPr>
          <p:cNvPr id="6" name="Oval 5"/>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8" name="Straight Connector 7"/>
          <p:cNvCxnSpPr>
            <a:stCxn id="6"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032" name="Oval 1031"/>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42" name="Oval 41"/>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43" name="Oval 42"/>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44" name="Oval 43"/>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45" name="Oval 44"/>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1034" name="Table 1033"/>
          <p:cNvGraphicFramePr>
            <a:graphicFrameLocks noGrp="1"/>
          </p:cNvGraphicFramePr>
          <p:nvPr>
            <p:extLst>
              <p:ext uri="{D42A27DB-BD31-4B8C-83A1-F6EECF244321}">
                <p14:modId xmlns:p14="http://schemas.microsoft.com/office/powerpoint/2010/main" val="1336473889"/>
              </p:ext>
            </p:extLst>
          </p:nvPr>
        </p:nvGraphicFramePr>
        <p:xfrm>
          <a:off x="4283968" y="184482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253730017"/>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49" name="Table 48"/>
          <p:cNvGraphicFramePr>
            <a:graphicFrameLocks noGrp="1"/>
          </p:cNvGraphicFramePr>
          <p:nvPr>
            <p:extLst>
              <p:ext uri="{D42A27DB-BD31-4B8C-83A1-F6EECF244321}">
                <p14:modId xmlns:p14="http://schemas.microsoft.com/office/powerpoint/2010/main" val="2572027695"/>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50" name="Table 49"/>
          <p:cNvGraphicFramePr>
            <a:graphicFrameLocks noGrp="1"/>
          </p:cNvGraphicFramePr>
          <p:nvPr>
            <p:extLst>
              <p:ext uri="{D42A27DB-BD31-4B8C-83A1-F6EECF244321}">
                <p14:modId xmlns:p14="http://schemas.microsoft.com/office/powerpoint/2010/main" val="1890709622"/>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sp>
        <p:nvSpPr>
          <p:cNvPr id="1036" name="TextBox 1035"/>
          <p:cNvSpPr txBox="1"/>
          <p:nvPr/>
        </p:nvSpPr>
        <p:spPr>
          <a:xfrm>
            <a:off x="201774" y="3945830"/>
            <a:ext cx="3168352" cy="1200329"/>
          </a:xfrm>
          <a:prstGeom prst="rect">
            <a:avLst/>
          </a:prstGeom>
          <a:noFill/>
        </p:spPr>
        <p:txBody>
          <a:bodyPr wrap="square" rtlCol="0">
            <a:spAutoFit/>
          </a:bodyPr>
          <a:lstStyle/>
          <a:p>
            <a:pPr algn="l"/>
            <a:r>
              <a:rPr lang="en-US" sz="1800" dirty="0" smtClean="0"/>
              <a:t>Variable 1 is assigned red</a:t>
            </a:r>
          </a:p>
          <a:p>
            <a:r>
              <a:rPr lang="en-US" sz="1800" dirty="0" smtClean="0"/>
              <a:t>Variable 4 is assigned  green</a:t>
            </a:r>
          </a:p>
          <a:p>
            <a:pPr algn="l"/>
            <a:r>
              <a:rPr lang="en-US" sz="1800" dirty="0" smtClean="0"/>
              <a:t>Now I start forward checking slightly different!</a:t>
            </a:r>
            <a:endParaRPr lang="en-US" sz="1800" dirty="0"/>
          </a:p>
        </p:txBody>
      </p:sp>
    </p:spTree>
    <p:extLst>
      <p:ext uri="{BB962C8B-B14F-4D97-AF65-F5344CB8AC3E}">
        <p14:creationId xmlns:p14="http://schemas.microsoft.com/office/powerpoint/2010/main" val="986440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35</a:t>
            </a:fld>
            <a:endParaRPr lang="en-US"/>
          </a:p>
        </p:txBody>
      </p:sp>
      <p:sp>
        <p:nvSpPr>
          <p:cNvPr id="5" name="Oval 4"/>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6" name="Straight Connector 5"/>
          <p:cNvCxnSpPr>
            <a:stCxn id="5"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 name="Oval 15"/>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17" name="Oval 16"/>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Oval 17"/>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 name="Oval 18"/>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20" name="Table 19"/>
          <p:cNvGraphicFramePr>
            <a:graphicFrameLocks noGrp="1"/>
          </p:cNvGraphicFramePr>
          <p:nvPr>
            <p:extLst>
              <p:ext uri="{D42A27DB-BD31-4B8C-83A1-F6EECF244321}">
                <p14:modId xmlns:p14="http://schemas.microsoft.com/office/powerpoint/2010/main" val="2269051853"/>
              </p:ext>
            </p:extLst>
          </p:nvPr>
        </p:nvGraphicFramePr>
        <p:xfrm>
          <a:off x="4283968" y="1844824"/>
          <a:ext cx="936373" cy="365760"/>
        </p:xfrm>
        <a:graphic>
          <a:graphicData uri="http://schemas.openxmlformats.org/drawingml/2006/table">
            <a:tbl>
              <a:tblPr firstRow="1" bandRow="1">
                <a:tableStyleId>{5940675A-B579-460E-94D1-54222C63F5DA}</a:tableStyleId>
              </a:tblPr>
              <a:tblGrid>
                <a:gridCol w="235267"/>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90994654"/>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149181234"/>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479668236"/>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sp>
        <p:nvSpPr>
          <p:cNvPr id="24" name="TextBox 23"/>
          <p:cNvSpPr txBox="1"/>
          <p:nvPr/>
        </p:nvSpPr>
        <p:spPr>
          <a:xfrm>
            <a:off x="0" y="4185592"/>
            <a:ext cx="3998624" cy="646331"/>
          </a:xfrm>
          <a:prstGeom prst="rect">
            <a:avLst/>
          </a:prstGeom>
          <a:noFill/>
        </p:spPr>
        <p:txBody>
          <a:bodyPr wrap="square" rtlCol="0">
            <a:spAutoFit/>
          </a:bodyPr>
          <a:lstStyle/>
          <a:p>
            <a:pPr algn="l"/>
            <a:r>
              <a:rPr lang="en-US" sz="1800" dirty="0" smtClean="0"/>
              <a:t>Check 4 --&gt; 2 and eliminate green</a:t>
            </a:r>
          </a:p>
          <a:p>
            <a:pPr algn="l"/>
            <a:r>
              <a:rPr lang="en-US" sz="1800" dirty="0" smtClean="0"/>
              <a:t>from 2 (still forward checking)</a:t>
            </a:r>
            <a:endParaRPr lang="en-US" sz="1800" dirty="0"/>
          </a:p>
        </p:txBody>
      </p:sp>
      <p:cxnSp>
        <p:nvCxnSpPr>
          <p:cNvPr id="26" name="Straight Arrow Connector 25"/>
          <p:cNvCxnSpPr/>
          <p:nvPr/>
        </p:nvCxnSpPr>
        <p:spPr>
          <a:xfrm flipH="1" flipV="1">
            <a:off x="5292080" y="2564904"/>
            <a:ext cx="816545" cy="250162"/>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5496" y="5013176"/>
            <a:ext cx="3998624" cy="646331"/>
          </a:xfrm>
          <a:prstGeom prst="rect">
            <a:avLst/>
          </a:prstGeom>
          <a:noFill/>
        </p:spPr>
        <p:txBody>
          <a:bodyPr wrap="square" rtlCol="0">
            <a:spAutoFit/>
          </a:bodyPr>
          <a:lstStyle/>
          <a:p>
            <a:pPr algn="l"/>
            <a:r>
              <a:rPr lang="en-US" sz="1800" dirty="0" smtClean="0"/>
              <a:t>Remember to check 2 later! (new concept!)</a:t>
            </a:r>
            <a:endParaRPr lang="en-US" sz="1800" dirty="0"/>
          </a:p>
        </p:txBody>
      </p:sp>
      <p:sp>
        <p:nvSpPr>
          <p:cNvPr id="28" name="Text Box 14"/>
          <p:cNvSpPr txBox="1">
            <a:spLocks noGrp="1" noChangeArrowheads="1"/>
          </p:cNvSpPr>
          <p:nvPr>
            <p:ph type="title"/>
          </p:nvPr>
        </p:nvSpPr>
        <p:spPr bwMode="auto">
          <a:xfrm>
            <a:off x="457200" y="274638"/>
            <a:ext cx="8229600" cy="1143000"/>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22669156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36</a:t>
            </a:fld>
            <a:endParaRPr lang="en-US"/>
          </a:p>
        </p:txBody>
      </p:sp>
      <p:sp>
        <p:nvSpPr>
          <p:cNvPr id="5" name="Oval 4"/>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6" name="Straight Connector 5"/>
          <p:cNvCxnSpPr>
            <a:stCxn id="5"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 name="Oval 15"/>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17" name="Oval 16"/>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Oval 17"/>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 name="Oval 18"/>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20" name="Table 19"/>
          <p:cNvGraphicFramePr>
            <a:graphicFrameLocks noGrp="1"/>
          </p:cNvGraphicFramePr>
          <p:nvPr>
            <p:extLst>
              <p:ext uri="{D42A27DB-BD31-4B8C-83A1-F6EECF244321}">
                <p14:modId xmlns:p14="http://schemas.microsoft.com/office/powerpoint/2010/main" val="3925567887"/>
              </p:ext>
            </p:extLst>
          </p:nvPr>
        </p:nvGraphicFramePr>
        <p:xfrm>
          <a:off x="4283968" y="1844824"/>
          <a:ext cx="936373" cy="365760"/>
        </p:xfrm>
        <a:graphic>
          <a:graphicData uri="http://schemas.openxmlformats.org/drawingml/2006/table">
            <a:tbl>
              <a:tblPr firstRow="1" bandRow="1">
                <a:tableStyleId>{5940675A-B579-460E-94D1-54222C63F5DA}</a:tableStyleId>
              </a:tblPr>
              <a:tblGrid>
                <a:gridCol w="235267"/>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262350415"/>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2410936545"/>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380518027"/>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cxnSp>
        <p:nvCxnSpPr>
          <p:cNvPr id="24" name="Straight Arrow Connector 23"/>
          <p:cNvCxnSpPr/>
          <p:nvPr/>
        </p:nvCxnSpPr>
        <p:spPr>
          <a:xfrm flipH="1">
            <a:off x="5209591" y="3278284"/>
            <a:ext cx="640892" cy="630034"/>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0" y="4185592"/>
            <a:ext cx="3998624" cy="646331"/>
          </a:xfrm>
          <a:prstGeom prst="rect">
            <a:avLst/>
          </a:prstGeom>
          <a:noFill/>
        </p:spPr>
        <p:txBody>
          <a:bodyPr wrap="square" rtlCol="0">
            <a:spAutoFit/>
          </a:bodyPr>
          <a:lstStyle/>
          <a:p>
            <a:pPr algn="l"/>
            <a:r>
              <a:rPr lang="en-US" sz="1800" dirty="0" smtClean="0"/>
              <a:t>Check 4 --&gt; 3 and eliminate green</a:t>
            </a:r>
          </a:p>
          <a:p>
            <a:pPr algn="l"/>
            <a:r>
              <a:rPr lang="en-US" sz="1800" dirty="0" smtClean="0"/>
              <a:t>from 3 (still forward checking)</a:t>
            </a:r>
            <a:endParaRPr lang="en-US" sz="1800" dirty="0"/>
          </a:p>
        </p:txBody>
      </p:sp>
      <p:sp>
        <p:nvSpPr>
          <p:cNvPr id="27" name="TextBox 26"/>
          <p:cNvSpPr txBox="1"/>
          <p:nvPr/>
        </p:nvSpPr>
        <p:spPr>
          <a:xfrm>
            <a:off x="35496" y="5013176"/>
            <a:ext cx="3998624" cy="646331"/>
          </a:xfrm>
          <a:prstGeom prst="rect">
            <a:avLst/>
          </a:prstGeom>
          <a:noFill/>
        </p:spPr>
        <p:txBody>
          <a:bodyPr wrap="square" rtlCol="0">
            <a:spAutoFit/>
          </a:bodyPr>
          <a:lstStyle/>
          <a:p>
            <a:pPr algn="l"/>
            <a:r>
              <a:rPr lang="en-US" sz="1800" dirty="0" smtClean="0"/>
              <a:t>Remember to check 3 later! (new concept!)</a:t>
            </a:r>
            <a:endParaRPr lang="en-US" sz="1800" dirty="0"/>
          </a:p>
        </p:txBody>
      </p:sp>
      <p:sp>
        <p:nvSpPr>
          <p:cNvPr id="28" name="Text Box 14"/>
          <p:cNvSpPr txBox="1">
            <a:spLocks noGrp="1" noChangeArrowheads="1"/>
          </p:cNvSpPr>
          <p:nvPr>
            <p:ph type="title"/>
          </p:nvPr>
        </p:nvSpPr>
        <p:spPr bwMode="auto">
          <a:xfrm>
            <a:off x="457200" y="274638"/>
            <a:ext cx="8229600" cy="1143000"/>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13502457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37</a:t>
            </a:fld>
            <a:endParaRPr lang="en-US"/>
          </a:p>
        </p:txBody>
      </p:sp>
      <p:sp>
        <p:nvSpPr>
          <p:cNvPr id="5" name="Oval 4"/>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6" name="Straight Connector 5"/>
          <p:cNvCxnSpPr>
            <a:stCxn id="5"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 name="Oval 15"/>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17" name="Oval 16"/>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Oval 17"/>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 name="Oval 18"/>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20" name="Table 19"/>
          <p:cNvGraphicFramePr>
            <a:graphicFrameLocks noGrp="1"/>
          </p:cNvGraphicFramePr>
          <p:nvPr>
            <p:extLst>
              <p:ext uri="{D42A27DB-BD31-4B8C-83A1-F6EECF244321}">
                <p14:modId xmlns:p14="http://schemas.microsoft.com/office/powerpoint/2010/main" val="673112436"/>
              </p:ext>
            </p:extLst>
          </p:nvPr>
        </p:nvGraphicFramePr>
        <p:xfrm>
          <a:off x="4283968" y="1844824"/>
          <a:ext cx="936373" cy="365760"/>
        </p:xfrm>
        <a:graphic>
          <a:graphicData uri="http://schemas.openxmlformats.org/drawingml/2006/table">
            <a:tbl>
              <a:tblPr firstRow="1" bandRow="1">
                <a:tableStyleId>{5940675A-B579-460E-94D1-54222C63F5DA}</a:tableStyleId>
              </a:tblPr>
              <a:tblGrid>
                <a:gridCol w="235267"/>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092808285"/>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893472270"/>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624110609"/>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cxnSp>
        <p:nvCxnSpPr>
          <p:cNvPr id="24" name="Straight Arrow Connector 23"/>
          <p:cNvCxnSpPr/>
          <p:nvPr/>
        </p:nvCxnSpPr>
        <p:spPr>
          <a:xfrm>
            <a:off x="7020272" y="3153203"/>
            <a:ext cx="732309" cy="419111"/>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0" y="4185592"/>
            <a:ext cx="3998624" cy="646331"/>
          </a:xfrm>
          <a:prstGeom prst="rect">
            <a:avLst/>
          </a:prstGeom>
          <a:noFill/>
        </p:spPr>
        <p:txBody>
          <a:bodyPr wrap="square" rtlCol="0">
            <a:spAutoFit/>
          </a:bodyPr>
          <a:lstStyle/>
          <a:p>
            <a:pPr algn="l"/>
            <a:r>
              <a:rPr lang="en-US" sz="1800" dirty="0" smtClean="0"/>
              <a:t>Check 4 --&gt; 6 and eliminate green</a:t>
            </a:r>
          </a:p>
          <a:p>
            <a:pPr algn="l"/>
            <a:r>
              <a:rPr lang="en-US" sz="1800" dirty="0" smtClean="0"/>
              <a:t>from 6 (still forward checking)</a:t>
            </a:r>
            <a:endParaRPr lang="en-US" sz="1800" dirty="0"/>
          </a:p>
        </p:txBody>
      </p:sp>
      <p:sp>
        <p:nvSpPr>
          <p:cNvPr id="28" name="TextBox 27"/>
          <p:cNvSpPr txBox="1"/>
          <p:nvPr/>
        </p:nvSpPr>
        <p:spPr>
          <a:xfrm>
            <a:off x="35496" y="5013176"/>
            <a:ext cx="3998624" cy="646331"/>
          </a:xfrm>
          <a:prstGeom prst="rect">
            <a:avLst/>
          </a:prstGeom>
          <a:noFill/>
        </p:spPr>
        <p:txBody>
          <a:bodyPr wrap="square" rtlCol="0">
            <a:spAutoFit/>
          </a:bodyPr>
          <a:lstStyle/>
          <a:p>
            <a:pPr algn="l"/>
            <a:r>
              <a:rPr lang="en-US" sz="1800" dirty="0" smtClean="0"/>
              <a:t>Remember to check 6 later! (new concept!)</a:t>
            </a:r>
            <a:endParaRPr lang="en-US" sz="1800" dirty="0"/>
          </a:p>
        </p:txBody>
      </p:sp>
      <p:sp>
        <p:nvSpPr>
          <p:cNvPr id="29" name="Text Box 14"/>
          <p:cNvSpPr txBox="1">
            <a:spLocks noGrp="1" noChangeArrowheads="1"/>
          </p:cNvSpPr>
          <p:nvPr>
            <p:ph type="title"/>
          </p:nvPr>
        </p:nvSpPr>
        <p:spPr bwMode="auto">
          <a:xfrm>
            <a:off x="457200" y="274638"/>
            <a:ext cx="8229600" cy="1143000"/>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28642152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38</a:t>
            </a:fld>
            <a:endParaRPr lang="en-US"/>
          </a:p>
        </p:txBody>
      </p:sp>
      <p:sp>
        <p:nvSpPr>
          <p:cNvPr id="5" name="Oval 4"/>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6" name="Straight Connector 5"/>
          <p:cNvCxnSpPr>
            <a:stCxn id="5"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 name="Oval 15"/>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17" name="Oval 16"/>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Oval 17"/>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 name="Oval 18"/>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20" name="Table 19"/>
          <p:cNvGraphicFramePr>
            <a:graphicFrameLocks noGrp="1"/>
          </p:cNvGraphicFramePr>
          <p:nvPr>
            <p:extLst>
              <p:ext uri="{D42A27DB-BD31-4B8C-83A1-F6EECF244321}">
                <p14:modId xmlns:p14="http://schemas.microsoft.com/office/powerpoint/2010/main" val="574544205"/>
              </p:ext>
            </p:extLst>
          </p:nvPr>
        </p:nvGraphicFramePr>
        <p:xfrm>
          <a:off x="4283968" y="1844824"/>
          <a:ext cx="936373" cy="365760"/>
        </p:xfrm>
        <a:graphic>
          <a:graphicData uri="http://schemas.openxmlformats.org/drawingml/2006/table">
            <a:tbl>
              <a:tblPr firstRow="1" bandRow="1">
                <a:tableStyleId>{5940675A-B579-460E-94D1-54222C63F5DA}</a:tableStyleId>
              </a:tblPr>
              <a:tblGrid>
                <a:gridCol w="235267"/>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1328395873"/>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2807451890"/>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730216900"/>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cxnSp>
        <p:nvCxnSpPr>
          <p:cNvPr id="24" name="Straight Arrow Connector 23"/>
          <p:cNvCxnSpPr/>
          <p:nvPr/>
        </p:nvCxnSpPr>
        <p:spPr>
          <a:xfrm flipH="1">
            <a:off x="3347864" y="2739074"/>
            <a:ext cx="838949" cy="185870"/>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95536" y="1772816"/>
            <a:ext cx="3672408" cy="369332"/>
          </a:xfrm>
          <a:prstGeom prst="rect">
            <a:avLst/>
          </a:prstGeom>
          <a:noFill/>
        </p:spPr>
        <p:txBody>
          <a:bodyPr wrap="square" rtlCol="0">
            <a:spAutoFit/>
          </a:bodyPr>
          <a:lstStyle/>
          <a:p>
            <a:pPr algn="l"/>
            <a:r>
              <a:rPr lang="en-US" sz="1800" dirty="0" smtClean="0"/>
              <a:t>Check the neighbors of 2</a:t>
            </a:r>
            <a:endParaRPr lang="en-US" sz="1800" dirty="0"/>
          </a:p>
        </p:txBody>
      </p:sp>
      <p:sp>
        <p:nvSpPr>
          <p:cNvPr id="28" name="TextBox 27"/>
          <p:cNvSpPr txBox="1"/>
          <p:nvPr/>
        </p:nvSpPr>
        <p:spPr>
          <a:xfrm>
            <a:off x="188189" y="2417522"/>
            <a:ext cx="1999312" cy="369332"/>
          </a:xfrm>
          <a:prstGeom prst="rect">
            <a:avLst/>
          </a:prstGeom>
          <a:noFill/>
        </p:spPr>
        <p:txBody>
          <a:bodyPr wrap="square" rtlCol="0">
            <a:spAutoFit/>
          </a:bodyPr>
          <a:lstStyle/>
          <a:p>
            <a:pPr algn="l"/>
            <a:r>
              <a:rPr lang="en-US" sz="1800" dirty="0" smtClean="0"/>
              <a:t>2--&gt; 1 is ok!</a:t>
            </a:r>
            <a:endParaRPr lang="en-US" sz="1800" dirty="0"/>
          </a:p>
        </p:txBody>
      </p:sp>
      <p:sp>
        <p:nvSpPr>
          <p:cNvPr id="29" name="Text Box 14"/>
          <p:cNvSpPr txBox="1">
            <a:spLocks noGrp="1" noChangeArrowheads="1"/>
          </p:cNvSpPr>
          <p:nvPr>
            <p:ph type="title"/>
          </p:nvPr>
        </p:nvSpPr>
        <p:spPr bwMode="auto">
          <a:xfrm>
            <a:off x="457200" y="274638"/>
            <a:ext cx="8229600" cy="1143000"/>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26819768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60F5B30-2ED6-41DB-8F04-92DCAA5F08E3}" type="slidenum">
              <a:rPr lang="ar-SA" smtClean="0"/>
              <a:pPr/>
              <a:t>39</a:t>
            </a:fld>
            <a:endParaRPr lang="en-US"/>
          </a:p>
        </p:txBody>
      </p:sp>
      <p:sp>
        <p:nvSpPr>
          <p:cNvPr id="5" name="Oval 4"/>
          <p:cNvSpPr/>
          <p:nvPr/>
        </p:nvSpPr>
        <p:spPr>
          <a:xfrm>
            <a:off x="2267744" y="2776254"/>
            <a:ext cx="720080" cy="64807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cxnSp>
        <p:nvCxnSpPr>
          <p:cNvPr id="6" name="Straight Connector 5"/>
          <p:cNvCxnSpPr>
            <a:stCxn id="5" idx="6"/>
          </p:cNvCxnSpPr>
          <p:nvPr/>
        </p:nvCxnSpPr>
        <p:spPr>
          <a:xfrm flipV="1">
            <a:off x="2987824" y="2815066"/>
            <a:ext cx="1477230" cy="2852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5"/>
          </p:cNvCxnSpPr>
          <p:nvPr/>
        </p:nvCxnSpPr>
        <p:spPr>
          <a:xfrm>
            <a:off x="2882371" y="3329418"/>
            <a:ext cx="1401597" cy="115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656237" y="3153203"/>
            <a:ext cx="181086" cy="995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5028505" y="3069494"/>
            <a:ext cx="1199678" cy="14177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591" y="2815066"/>
            <a:ext cx="1018592" cy="254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28705" y="3329418"/>
            <a:ext cx="923876" cy="518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028505" y="4185592"/>
            <a:ext cx="2351807" cy="4675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04248" y="4491372"/>
            <a:ext cx="767631" cy="59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00253" y="4788278"/>
            <a:ext cx="1283915" cy="375215"/>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489511" y="2401655"/>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16" name="Oval 15"/>
          <p:cNvSpPr/>
          <p:nvPr/>
        </p:nvSpPr>
        <p:spPr>
          <a:xfrm>
            <a:off x="6204408" y="2746260"/>
            <a:ext cx="720080" cy="678066"/>
          </a:xfrm>
          <a:prstGeom prst="ellipse">
            <a:avLst/>
          </a:prstGeom>
          <a:solidFill>
            <a:srgbClr val="00D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4</a:t>
            </a:r>
          </a:p>
        </p:txBody>
      </p:sp>
      <p:sp>
        <p:nvSpPr>
          <p:cNvPr id="17" name="Oval 16"/>
          <p:cNvSpPr/>
          <p:nvPr/>
        </p:nvSpPr>
        <p:spPr>
          <a:xfrm>
            <a:off x="6108625" y="4817080"/>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Oval 17"/>
          <p:cNvSpPr/>
          <p:nvPr/>
        </p:nvSpPr>
        <p:spPr>
          <a:xfrm>
            <a:off x="4250144" y="4184696"/>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9" name="Oval 18"/>
          <p:cNvSpPr/>
          <p:nvPr/>
        </p:nvSpPr>
        <p:spPr>
          <a:xfrm>
            <a:off x="7380312" y="3845663"/>
            <a:ext cx="720080" cy="678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6</a:t>
            </a:r>
          </a:p>
        </p:txBody>
      </p:sp>
      <p:graphicFrame>
        <p:nvGraphicFramePr>
          <p:cNvPr id="20" name="Table 19"/>
          <p:cNvGraphicFramePr>
            <a:graphicFrameLocks noGrp="1"/>
          </p:cNvGraphicFramePr>
          <p:nvPr>
            <p:extLst>
              <p:ext uri="{D42A27DB-BD31-4B8C-83A1-F6EECF244321}">
                <p14:modId xmlns:p14="http://schemas.microsoft.com/office/powerpoint/2010/main" val="1334007582"/>
              </p:ext>
            </p:extLst>
          </p:nvPr>
        </p:nvGraphicFramePr>
        <p:xfrm>
          <a:off x="4283968" y="1844824"/>
          <a:ext cx="936373" cy="365760"/>
        </p:xfrm>
        <a:graphic>
          <a:graphicData uri="http://schemas.openxmlformats.org/drawingml/2006/table">
            <a:tbl>
              <a:tblPr firstRow="1" bandRow="1">
                <a:tableStyleId>{5940675A-B579-460E-94D1-54222C63F5DA}</a:tableStyleId>
              </a:tblPr>
              <a:tblGrid>
                <a:gridCol w="235267"/>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4064475071"/>
              </p:ext>
            </p:extLst>
          </p:nvPr>
        </p:nvGraphicFramePr>
        <p:xfrm>
          <a:off x="3985013" y="4987644"/>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4205349258"/>
              </p:ext>
            </p:extLst>
          </p:nvPr>
        </p:nvGraphicFramePr>
        <p:xfrm>
          <a:off x="5988624" y="5661248"/>
          <a:ext cx="960081" cy="365760"/>
        </p:xfrm>
        <a:graphic>
          <a:graphicData uri="http://schemas.openxmlformats.org/drawingml/2006/table">
            <a:tbl>
              <a:tblPr firstRow="1" bandRow="1">
                <a:tableStyleId>{5940675A-B579-460E-94D1-54222C63F5DA}</a:tableStyleId>
              </a:tblPr>
              <a:tblGrid>
                <a:gridCol w="258975"/>
                <a:gridCol w="350553"/>
                <a:gridCol w="350553"/>
              </a:tblGrid>
              <a:tr h="283056">
                <a:tc>
                  <a:txBody>
                    <a:bodyPr/>
                    <a:lstStyle/>
                    <a:p>
                      <a:endParaRPr lang="en-US" dirty="0">
                        <a:solidFill>
                          <a:srgbClr val="FF0000"/>
                        </a:solidFill>
                      </a:endParaRPr>
                    </a:p>
                  </a:txBody>
                  <a:tcPr>
                    <a:solidFill>
                      <a:srgbClr val="FF0000"/>
                    </a:solidFill>
                  </a:tcPr>
                </a:tc>
                <a:tc>
                  <a:txBody>
                    <a:bodyPr/>
                    <a:lstStyle/>
                    <a:p>
                      <a:endParaRPr lang="en-US" dirty="0"/>
                    </a:p>
                  </a:txBody>
                  <a:tcPr>
                    <a:solidFill>
                      <a:srgbClr val="00D600"/>
                    </a:solidFill>
                  </a:tcPr>
                </a:tc>
                <a:tc>
                  <a:txBody>
                    <a:bodyPr/>
                    <a:lstStyle/>
                    <a:p>
                      <a:endParaRPr lang="en-US" dirty="0"/>
                    </a:p>
                  </a:txBody>
                  <a:tcPr>
                    <a:solidFill>
                      <a:schemeClr val="tx2"/>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3247993348"/>
              </p:ext>
            </p:extLst>
          </p:nvPr>
        </p:nvGraphicFramePr>
        <p:xfrm>
          <a:off x="7380312" y="4679882"/>
          <a:ext cx="960081" cy="365760"/>
        </p:xfrm>
        <a:graphic>
          <a:graphicData uri="http://schemas.openxmlformats.org/drawingml/2006/table">
            <a:tbl>
              <a:tblPr firstRow="1" bandRow="1">
                <a:tableStyleId>{5940675A-B579-460E-94D1-54222C63F5DA}</a:tableStyleId>
              </a:tblPr>
              <a:tblGrid>
                <a:gridCol w="258975"/>
                <a:gridCol w="350553"/>
                <a:gridCol w="350553"/>
              </a:tblGrid>
              <a:tr h="0">
                <a:tc>
                  <a:txBody>
                    <a:bodyPr/>
                    <a:lstStyle/>
                    <a:p>
                      <a:endParaRPr lang="en-US" dirty="0">
                        <a:solidFill>
                          <a:srgbClr val="FF0000"/>
                        </a:solidFill>
                      </a:endParaRPr>
                    </a:p>
                  </a:txBody>
                  <a:tcPr>
                    <a:solidFill>
                      <a:srgbClr val="FF0000"/>
                    </a:solidFill>
                  </a:tcPr>
                </a:tc>
                <a:tc>
                  <a:txBody>
                    <a:bodyPr/>
                    <a:lstStyle/>
                    <a:p>
                      <a:endParaRPr lang="en-US" dirty="0"/>
                    </a:p>
                  </a:txBody>
                  <a:tcPr>
                    <a:solidFill>
                      <a:schemeClr val="bg1"/>
                    </a:solidFill>
                  </a:tcPr>
                </a:tc>
                <a:tc>
                  <a:txBody>
                    <a:bodyPr/>
                    <a:lstStyle/>
                    <a:p>
                      <a:endParaRPr lang="en-US" dirty="0"/>
                    </a:p>
                  </a:txBody>
                  <a:tcPr>
                    <a:solidFill>
                      <a:schemeClr val="tx2"/>
                    </a:solidFill>
                  </a:tcPr>
                </a:tc>
              </a:tr>
            </a:tbl>
          </a:graphicData>
        </a:graphic>
      </p:graphicFrame>
      <p:cxnSp>
        <p:nvCxnSpPr>
          <p:cNvPr id="24" name="Straight Arrow Connector 23"/>
          <p:cNvCxnSpPr/>
          <p:nvPr/>
        </p:nvCxnSpPr>
        <p:spPr>
          <a:xfrm flipH="1">
            <a:off x="4489511" y="3327143"/>
            <a:ext cx="166727" cy="677921"/>
          </a:xfrm>
          <a:prstGeom prst="straightConnector1">
            <a:avLst/>
          </a:prstGeom>
          <a:ln w="381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9512" y="1957482"/>
            <a:ext cx="3672408" cy="369332"/>
          </a:xfrm>
          <a:prstGeom prst="rect">
            <a:avLst/>
          </a:prstGeom>
          <a:noFill/>
        </p:spPr>
        <p:txBody>
          <a:bodyPr wrap="square" rtlCol="0">
            <a:spAutoFit/>
          </a:bodyPr>
          <a:lstStyle/>
          <a:p>
            <a:pPr algn="l"/>
            <a:r>
              <a:rPr lang="en-US" sz="1800" dirty="0" smtClean="0"/>
              <a:t>Check the neighbors of 2</a:t>
            </a:r>
            <a:endParaRPr lang="en-US" sz="1800" dirty="0"/>
          </a:p>
        </p:txBody>
      </p:sp>
      <p:sp>
        <p:nvSpPr>
          <p:cNvPr id="27" name="TextBox 26"/>
          <p:cNvSpPr txBox="1"/>
          <p:nvPr/>
        </p:nvSpPr>
        <p:spPr>
          <a:xfrm>
            <a:off x="-2890" y="3773033"/>
            <a:ext cx="3998624" cy="646331"/>
          </a:xfrm>
          <a:prstGeom prst="rect">
            <a:avLst/>
          </a:prstGeom>
          <a:noFill/>
        </p:spPr>
        <p:txBody>
          <a:bodyPr wrap="square" rtlCol="0">
            <a:spAutoFit/>
          </a:bodyPr>
          <a:lstStyle/>
          <a:p>
            <a:pPr algn="l"/>
            <a:r>
              <a:rPr lang="en-US" sz="1800" dirty="0" smtClean="0"/>
              <a:t>Check 2 --&gt; 3 and eliminate blue</a:t>
            </a:r>
          </a:p>
          <a:p>
            <a:pPr algn="l"/>
            <a:r>
              <a:rPr lang="en-US" sz="1800" dirty="0" smtClean="0"/>
              <a:t>from 3</a:t>
            </a:r>
            <a:endParaRPr lang="en-US" sz="1800" dirty="0"/>
          </a:p>
        </p:txBody>
      </p:sp>
      <p:sp>
        <p:nvSpPr>
          <p:cNvPr id="28" name="TextBox 27"/>
          <p:cNvSpPr txBox="1"/>
          <p:nvPr/>
        </p:nvSpPr>
        <p:spPr>
          <a:xfrm>
            <a:off x="-36512" y="4510861"/>
            <a:ext cx="3998624" cy="369332"/>
          </a:xfrm>
          <a:prstGeom prst="rect">
            <a:avLst/>
          </a:prstGeom>
          <a:noFill/>
        </p:spPr>
        <p:txBody>
          <a:bodyPr wrap="square" rtlCol="0">
            <a:spAutoFit/>
          </a:bodyPr>
          <a:lstStyle/>
          <a:p>
            <a:pPr algn="l"/>
            <a:r>
              <a:rPr lang="en-US" sz="1800" dirty="0" smtClean="0"/>
              <a:t>3 is now empty so backtrack!!</a:t>
            </a:r>
            <a:endParaRPr lang="en-US" sz="1800" dirty="0"/>
          </a:p>
        </p:txBody>
      </p:sp>
      <p:sp>
        <p:nvSpPr>
          <p:cNvPr id="29" name="Text Box 14"/>
          <p:cNvSpPr txBox="1">
            <a:spLocks noGrp="1" noChangeArrowheads="1"/>
          </p:cNvSpPr>
          <p:nvPr>
            <p:ph type="title"/>
          </p:nvPr>
        </p:nvSpPr>
        <p:spPr bwMode="auto">
          <a:xfrm>
            <a:off x="457200" y="274638"/>
            <a:ext cx="8229600" cy="1143000"/>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2542603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مقدمه</a:t>
            </a:r>
            <a:endParaRPr lang="en-US" dirty="0"/>
          </a:p>
        </p:txBody>
      </p:sp>
      <p:sp>
        <p:nvSpPr>
          <p:cNvPr id="3" name="Content Placeholder 2"/>
          <p:cNvSpPr>
            <a:spLocks noGrp="1"/>
          </p:cNvSpPr>
          <p:nvPr>
            <p:ph idx="1"/>
          </p:nvPr>
        </p:nvSpPr>
        <p:spPr/>
        <p:txBody>
          <a:bodyPr>
            <a:normAutofit fontScale="85000" lnSpcReduction="10000"/>
          </a:bodyPr>
          <a:lstStyle/>
          <a:p>
            <a:r>
              <a:rPr lang="fa-IR" dirty="0"/>
              <a:t>چرا مسائل را باید به فرم ارضای محدودیت تعریف کنیم؟</a:t>
            </a:r>
          </a:p>
          <a:p>
            <a:pPr marL="0" indent="0">
              <a:buNone/>
            </a:pPr>
            <a:r>
              <a:rPr lang="fa-IR" dirty="0" smtClean="0"/>
              <a:t>۱- </a:t>
            </a:r>
            <a:r>
              <a:rPr lang="fa-IR" dirty="0"/>
              <a:t>در الگوریتم‌های هوشمند قبلی‌ دیدیم که باید تابع هوریستیک تعریف کنیم. این هم اشاره کردیم که تعریف هوریستیک کار آسانی نیست آن هم هوریستیکی که تخمین نزدیک به صحیح بزند. این باعث میشود که الگوریتم‌هایی‌ </a:t>
            </a:r>
            <a:r>
              <a:rPr lang="fa-IR" dirty="0" smtClean="0"/>
              <a:t>مثل</a:t>
            </a:r>
            <a:r>
              <a:rPr lang="en-US" dirty="0" smtClean="0"/>
              <a:t>A*</a:t>
            </a:r>
            <a:r>
              <a:rPr lang="fa-IR" dirty="0" smtClean="0"/>
              <a:t> </a:t>
            </a:r>
            <a:r>
              <a:rPr lang="fa-IR" dirty="0"/>
              <a:t>همه جان کاربرد نداشته باشند. اگر من بتوانم مساله را به فرم جامع تری تعریف کنم (یعنی‌ هوریستیک کلی‌ ارائه بدهم) آنگاه می‌تونم هر مساله را در قالب آن هوریستیک کلی‌ ببرم و حل کنم. این هوریستیک کلی‌ همین ارضای محدودیت </a:t>
            </a:r>
            <a:r>
              <a:rPr lang="fa-IR" dirty="0" smtClean="0"/>
              <a:t>است.</a:t>
            </a:r>
            <a:endParaRPr lang="en-US" dirty="0"/>
          </a:p>
          <a:p>
            <a:pPr marL="0" indent="0">
              <a:buNone/>
            </a:pPr>
            <a:r>
              <a:rPr lang="fa-IR" dirty="0" smtClean="0"/>
              <a:t>۲</a:t>
            </a:r>
            <a:r>
              <a:rPr lang="en-US" dirty="0" smtClean="0"/>
              <a:t>  </a:t>
            </a:r>
            <a:r>
              <a:rPr lang="fa-IR" dirty="0" smtClean="0"/>
              <a:t>- </a:t>
            </a:r>
            <a:r>
              <a:rPr lang="fa-IR" dirty="0"/>
              <a:t>اگر مساله یی‌‌‌ به فرم ارضای محدودیت تعریف شود، می‌توان الگوریتم‌های جستجو خاصی‌ را روی آن اعمال کرد و به جواب رسید</a:t>
            </a:r>
          </a:p>
          <a:p>
            <a:pPr marL="0" indent="0">
              <a:buNone/>
            </a:pPr>
            <a:endParaRPr lang="en-US" dirty="0"/>
          </a:p>
        </p:txBody>
      </p:sp>
      <p:sp>
        <p:nvSpPr>
          <p:cNvPr id="4" name="Slide Number Placeholder 3"/>
          <p:cNvSpPr>
            <a:spLocks noGrp="1"/>
          </p:cNvSpPr>
          <p:nvPr>
            <p:ph type="sldNum" sz="quarter" idx="12"/>
          </p:nvPr>
        </p:nvSpPr>
        <p:spPr/>
        <p:txBody>
          <a:bodyPr/>
          <a:lstStyle/>
          <a:p>
            <a:fld id="{960F5B30-2ED6-41DB-8F04-92DCAA5F08E3}" type="slidenum">
              <a:rPr lang="ar-SA" smtClean="0"/>
              <a:pPr/>
              <a:t>4</a:t>
            </a:fld>
            <a:endParaRPr lang="en-US"/>
          </a:p>
        </p:txBody>
      </p:sp>
    </p:spTree>
    <p:extLst>
      <p:ext uri="{BB962C8B-B14F-4D97-AF65-F5344CB8AC3E}">
        <p14:creationId xmlns:p14="http://schemas.microsoft.com/office/powerpoint/2010/main" val="42727288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a:t>الگوریتم </a:t>
            </a:r>
            <a:r>
              <a:rPr lang="en-US" dirty="0" smtClean="0"/>
              <a:t>AC-3</a:t>
            </a:r>
            <a:r>
              <a:rPr lang="fa-IR" dirty="0" smtClean="0"/>
              <a:t>یکی‌ </a:t>
            </a:r>
            <a:r>
              <a:rPr lang="fa-IR" dirty="0"/>
              <a:t>از الگوریتم‌هایی‌ است که سازگاری کمان را پیاده سازی کرده است، این الگوریتم از یک صف جهت کنترل کمان‌هایی‌ که نیاز به سازگاری دارند استفاده می‌کند.</a:t>
            </a:r>
            <a:endParaRPr lang="en-US" dirty="0"/>
          </a:p>
        </p:txBody>
      </p:sp>
      <p:sp>
        <p:nvSpPr>
          <p:cNvPr id="4" name="Slide Number Placeholder 3"/>
          <p:cNvSpPr>
            <a:spLocks noGrp="1"/>
          </p:cNvSpPr>
          <p:nvPr>
            <p:ph type="sldNum" sz="quarter" idx="12"/>
          </p:nvPr>
        </p:nvSpPr>
        <p:spPr/>
        <p:txBody>
          <a:bodyPr/>
          <a:lstStyle/>
          <a:p>
            <a:fld id="{960F5B30-2ED6-41DB-8F04-92DCAA5F08E3}" type="slidenum">
              <a:rPr lang="ar-SA" smtClean="0"/>
              <a:pPr/>
              <a:t>40</a:t>
            </a:fld>
            <a:endParaRPr lang="en-US"/>
          </a:p>
        </p:txBody>
      </p:sp>
      <p:sp>
        <p:nvSpPr>
          <p:cNvPr id="5" name="Text Box 14"/>
          <p:cNvSpPr txBox="1">
            <a:spLocks noChangeArrowheads="1"/>
          </p:cNvSpPr>
          <p:nvPr/>
        </p:nvSpPr>
        <p:spPr bwMode="auto">
          <a:xfrm>
            <a:off x="962284"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سازگاری کمان</a:t>
            </a:r>
            <a:endParaRPr lang="en-US" sz="3600" dirty="0">
              <a:solidFill>
                <a:schemeClr val="tx1"/>
              </a:solidFill>
              <a:cs typeface="2  Nazanin" pitchFamily="2" charset="-78"/>
            </a:endParaRPr>
          </a:p>
        </p:txBody>
      </p:sp>
    </p:spTree>
    <p:extLst>
      <p:ext uri="{BB962C8B-B14F-4D97-AF65-F5344CB8AC3E}">
        <p14:creationId xmlns:p14="http://schemas.microsoft.com/office/powerpoint/2010/main" val="33530391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7382" name="Picture 6"/>
          <p:cNvPicPr>
            <a:picLocks noGrp="1" noChangeAspect="1" noChangeArrowheads="1"/>
          </p:cNvPicPr>
          <p:nvPr>
            <p:ph/>
          </p:nvPr>
        </p:nvPicPr>
        <p:blipFill>
          <a:blip r:embed="rId2" cstate="print"/>
          <a:stretch>
            <a:fillRect/>
          </a:stretch>
        </p:blipFill>
        <p:spPr>
          <a:xfrm>
            <a:off x="1728485" y="1428736"/>
            <a:ext cx="5843911" cy="2390882"/>
          </a:xfrm>
          <a:noFill/>
          <a:ln/>
        </p:spPr>
      </p:pic>
      <p:sp>
        <p:nvSpPr>
          <p:cNvPr id="8" name="Slide Number Placeholder 4"/>
          <p:cNvSpPr>
            <a:spLocks noGrp="1"/>
          </p:cNvSpPr>
          <p:nvPr>
            <p:ph type="sldNum" sz="quarter" idx="12"/>
          </p:nvPr>
        </p:nvSpPr>
        <p:spPr/>
        <p:txBody>
          <a:bodyPr/>
          <a:lstStyle/>
          <a:p>
            <a:fld id="{F6C6F718-4DD8-4273-81AE-58A72DDBD412}" type="slidenum">
              <a:rPr lang="ar-SA"/>
              <a:pPr/>
              <a:t>41</a:t>
            </a:fld>
            <a:endParaRPr lang="en-US"/>
          </a:p>
        </p:txBody>
      </p:sp>
      <p:sp>
        <p:nvSpPr>
          <p:cNvPr id="357384" name="Text Box 8"/>
          <p:cNvSpPr txBox="1">
            <a:spLocks noChangeArrowheads="1"/>
          </p:cNvSpPr>
          <p:nvPr/>
        </p:nvSpPr>
        <p:spPr bwMode="auto">
          <a:xfrm>
            <a:off x="900113" y="4643446"/>
            <a:ext cx="7416800" cy="1754326"/>
          </a:xfrm>
          <a:prstGeom prst="rect">
            <a:avLst/>
          </a:prstGeom>
          <a:noFill/>
          <a:ln w="9525" algn="ctr">
            <a:noFill/>
            <a:miter lim="800000"/>
            <a:headEnd/>
            <a:tailEnd/>
          </a:ln>
          <a:effectLst/>
        </p:spPr>
        <p:txBody>
          <a:bodyPr>
            <a:spAutoFit/>
          </a:bodyPr>
          <a:lstStyle/>
          <a:p>
            <a:pPr algn="just" rtl="1">
              <a:lnSpc>
                <a:spcPct val="150000"/>
              </a:lnSpc>
              <a:buClr>
                <a:srgbClr val="00D600"/>
              </a:buClr>
            </a:pPr>
            <a:r>
              <a:rPr lang="fa-IR" dirty="0" smtClean="0">
                <a:solidFill>
                  <a:schemeClr val="tx1"/>
                </a:solidFill>
                <a:cs typeface="2  Nazanin" pitchFamily="2" charset="-78"/>
              </a:rPr>
              <a:t>کمان </a:t>
            </a:r>
            <a:r>
              <a:rPr lang="en-US" dirty="0" smtClean="0">
                <a:solidFill>
                  <a:schemeClr val="tx1"/>
                </a:solidFill>
                <a:cs typeface="2  Nazanin" pitchFamily="2" charset="-78"/>
                <a:sym typeface="Symbol" pitchFamily="18" charset="2"/>
              </a:rPr>
              <a:t> NSW</a:t>
            </a:r>
            <a:r>
              <a:rPr lang="fa-IR" dirty="0" smtClean="0">
                <a:solidFill>
                  <a:schemeClr val="tx1"/>
                </a:solidFill>
                <a:cs typeface="2  Nazanin" pitchFamily="2" charset="-78"/>
              </a:rPr>
              <a:t> </a:t>
            </a:r>
            <a:r>
              <a:rPr lang="en-US" dirty="0" smtClean="0">
                <a:solidFill>
                  <a:schemeClr val="tx1"/>
                </a:solidFill>
                <a:cs typeface="2  Nazanin" pitchFamily="2" charset="-78"/>
              </a:rPr>
              <a:t>V</a:t>
            </a:r>
            <a:r>
              <a:rPr lang="fa-IR" dirty="0" smtClean="0">
                <a:solidFill>
                  <a:schemeClr val="tx1"/>
                </a:solidFill>
                <a:cs typeface="2  Nazanin" pitchFamily="2" charset="-78"/>
              </a:rPr>
              <a:t> مي تواند </a:t>
            </a:r>
            <a:r>
              <a:rPr lang="fa-IR" dirty="0">
                <a:solidFill>
                  <a:schemeClr val="tx1"/>
                </a:solidFill>
                <a:cs typeface="2  Nazanin" pitchFamily="2" charset="-78"/>
              </a:rPr>
              <a:t>سازگار شود با حذف</a:t>
            </a:r>
            <a:r>
              <a:rPr lang="fa-IR" sz="2000" dirty="0">
                <a:solidFill>
                  <a:schemeClr val="tx1"/>
                </a:solidFill>
                <a:cs typeface="2  Nazanin" pitchFamily="2" charset="-78"/>
              </a:rPr>
              <a:t> </a:t>
            </a:r>
            <a:r>
              <a:rPr lang="en-US" sz="2000" dirty="0">
                <a:solidFill>
                  <a:schemeClr val="tx1"/>
                </a:solidFill>
                <a:cs typeface="2  Nazanin" pitchFamily="2" charset="-78"/>
              </a:rPr>
              <a:t>blue</a:t>
            </a:r>
            <a:r>
              <a:rPr lang="fa-IR" sz="2000" dirty="0">
                <a:solidFill>
                  <a:schemeClr val="tx1"/>
                </a:solidFill>
                <a:cs typeface="2  Nazanin" pitchFamily="2" charset="-78"/>
              </a:rPr>
              <a:t> </a:t>
            </a:r>
            <a:r>
              <a:rPr lang="fa-IR" sz="2000" dirty="0" smtClean="0">
                <a:solidFill>
                  <a:schemeClr val="tx1"/>
                </a:solidFill>
                <a:cs typeface="2  Nazanin" pitchFamily="2" charset="-78"/>
              </a:rPr>
              <a:t>از دامنه  </a:t>
            </a:r>
            <a:r>
              <a:rPr lang="en-US" sz="2000" dirty="0">
                <a:solidFill>
                  <a:schemeClr val="tx1"/>
                </a:solidFill>
                <a:cs typeface="2  Nazanin" pitchFamily="2" charset="-78"/>
              </a:rPr>
              <a:t>NSW</a:t>
            </a:r>
          </a:p>
          <a:p>
            <a:pPr algn="just" rtl="1">
              <a:lnSpc>
                <a:spcPct val="150000"/>
              </a:lnSpc>
              <a:buClr>
                <a:srgbClr val="00D600"/>
              </a:buClr>
            </a:pPr>
            <a:r>
              <a:rPr lang="en-US" dirty="0">
                <a:solidFill>
                  <a:schemeClr val="tx1"/>
                </a:solidFill>
                <a:cs typeface="2  Nazanin" pitchFamily="2" charset="-78"/>
              </a:rPr>
              <a:t>  </a:t>
            </a:r>
            <a:r>
              <a:rPr lang="fa-IR" dirty="0">
                <a:solidFill>
                  <a:schemeClr val="tx1"/>
                </a:solidFill>
                <a:cs typeface="2  Nazanin" pitchFamily="2" charset="-78"/>
              </a:rPr>
              <a:t> </a:t>
            </a:r>
            <a:r>
              <a:rPr lang="fa-IR" dirty="0" smtClean="0">
                <a:solidFill>
                  <a:schemeClr val="tx1"/>
                </a:solidFill>
                <a:cs typeface="2  Nazanin" pitchFamily="2" charset="-78"/>
              </a:rPr>
              <a:t> و حذف </a:t>
            </a:r>
            <a:r>
              <a:rPr lang="en-US" dirty="0">
                <a:solidFill>
                  <a:schemeClr val="tx1"/>
                </a:solidFill>
                <a:cs typeface="2  Nazanin" pitchFamily="2" charset="-78"/>
              </a:rPr>
              <a:t>red</a:t>
            </a:r>
            <a:r>
              <a:rPr lang="fa-IR" dirty="0">
                <a:solidFill>
                  <a:schemeClr val="tx1"/>
                </a:solidFill>
                <a:cs typeface="2  Nazanin" pitchFamily="2" charset="-78"/>
              </a:rPr>
              <a:t> </a:t>
            </a:r>
            <a:r>
              <a:rPr lang="fa-IR" dirty="0" smtClean="0">
                <a:solidFill>
                  <a:schemeClr val="tx1"/>
                </a:solidFill>
                <a:cs typeface="2  Nazanin" pitchFamily="2" charset="-78"/>
              </a:rPr>
              <a:t>از دامنه </a:t>
            </a:r>
            <a:r>
              <a:rPr lang="en-US" dirty="0" smtClean="0">
                <a:solidFill>
                  <a:schemeClr val="tx1"/>
                </a:solidFill>
                <a:cs typeface="2  Nazanin" pitchFamily="2" charset="-78"/>
              </a:rPr>
              <a:t>V</a:t>
            </a:r>
            <a:r>
              <a:rPr lang="fa-IR" dirty="0" smtClean="0">
                <a:solidFill>
                  <a:schemeClr val="tx1"/>
                </a:solidFill>
                <a:cs typeface="2  Nazanin" pitchFamily="2" charset="-78"/>
              </a:rPr>
              <a:t> .</a:t>
            </a:r>
            <a:endParaRPr lang="en-US" dirty="0">
              <a:solidFill>
                <a:schemeClr val="tx1"/>
              </a:solidFill>
              <a:cs typeface="2  Nazanin" pitchFamily="2" charset="-78"/>
            </a:endParaRPr>
          </a:p>
          <a:p>
            <a:pPr algn="just" rtl="1">
              <a:lnSpc>
                <a:spcPct val="150000"/>
              </a:lnSpc>
            </a:pPr>
            <a:endParaRPr lang="en-US" dirty="0">
              <a:solidFill>
                <a:schemeClr val="tx1"/>
              </a:solidFill>
              <a:cs typeface="2  Nazanin" pitchFamily="2" charset="-78"/>
            </a:endParaRPr>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06" name="Picture 6"/>
          <p:cNvPicPr>
            <a:picLocks noGrp="1" noChangeAspect="1" noChangeArrowheads="1"/>
          </p:cNvPicPr>
          <p:nvPr>
            <p:ph/>
          </p:nvPr>
        </p:nvPicPr>
        <p:blipFill>
          <a:blip r:embed="rId2" cstate="print"/>
          <a:stretch>
            <a:fillRect/>
          </a:stretch>
        </p:blipFill>
        <p:spPr>
          <a:xfrm>
            <a:off x="2071670" y="1142984"/>
            <a:ext cx="5648110" cy="2457388"/>
          </a:xfrm>
          <a:noFill/>
          <a:ln/>
        </p:spPr>
      </p:pic>
      <p:sp>
        <p:nvSpPr>
          <p:cNvPr id="8" name="Slide Number Placeholder 4"/>
          <p:cNvSpPr>
            <a:spLocks noGrp="1"/>
          </p:cNvSpPr>
          <p:nvPr>
            <p:ph type="sldNum" sz="quarter" idx="12"/>
          </p:nvPr>
        </p:nvSpPr>
        <p:spPr/>
        <p:txBody>
          <a:bodyPr/>
          <a:lstStyle/>
          <a:p>
            <a:fld id="{30071618-9894-4335-B6EA-2383E10BF9E5}" type="slidenum">
              <a:rPr lang="ar-SA"/>
              <a:pPr/>
              <a:t>42</a:t>
            </a:fld>
            <a:endParaRPr lang="en-US"/>
          </a:p>
        </p:txBody>
      </p:sp>
      <p:sp>
        <p:nvSpPr>
          <p:cNvPr id="358408" name="Text Box 8"/>
          <p:cNvSpPr txBox="1">
            <a:spLocks noChangeArrowheads="1"/>
          </p:cNvSpPr>
          <p:nvPr/>
        </p:nvSpPr>
        <p:spPr bwMode="auto">
          <a:xfrm>
            <a:off x="900113" y="3929066"/>
            <a:ext cx="7416800" cy="2985433"/>
          </a:xfrm>
          <a:prstGeom prst="rect">
            <a:avLst/>
          </a:prstGeom>
          <a:noFill/>
          <a:ln w="9525" algn="ctr">
            <a:noFill/>
            <a:miter lim="800000"/>
            <a:headEnd/>
            <a:tailEnd/>
          </a:ln>
          <a:effectLst/>
        </p:spPr>
        <p:txBody>
          <a:bodyPr>
            <a:spAutoFit/>
          </a:bodyPr>
          <a:lstStyle/>
          <a:p>
            <a:pPr algn="just" rtl="1">
              <a:buClr>
                <a:srgbClr val="00D600"/>
              </a:buClr>
            </a:pPr>
            <a:r>
              <a:rPr lang="en-US" sz="2800" dirty="0">
                <a:solidFill>
                  <a:schemeClr val="tx1"/>
                </a:solidFill>
                <a:cs typeface="2  Nazanin" pitchFamily="2" charset="-78"/>
              </a:rPr>
              <a:t> </a:t>
            </a:r>
            <a:r>
              <a:rPr lang="fa-IR" sz="2800" dirty="0" smtClean="0">
                <a:solidFill>
                  <a:schemeClr val="tx1"/>
                </a:solidFill>
                <a:cs typeface="2  Nazanin" pitchFamily="2" charset="-78"/>
              </a:rPr>
              <a:t>کمان </a:t>
            </a:r>
            <a:r>
              <a:rPr lang="en-US" sz="2800" dirty="0" smtClean="0">
                <a:solidFill>
                  <a:schemeClr val="tx1"/>
                </a:solidFill>
                <a:cs typeface="2  Nazanin" pitchFamily="2" charset="-78"/>
              </a:rPr>
              <a:t>SA</a:t>
            </a:r>
            <a:r>
              <a:rPr lang="en-US" sz="2800" dirty="0" smtClean="0">
                <a:solidFill>
                  <a:schemeClr val="tx1"/>
                </a:solidFill>
                <a:cs typeface="2  Nazanin" pitchFamily="2" charset="-78"/>
                <a:sym typeface="Symbol" pitchFamily="18" charset="2"/>
              </a:rPr>
              <a:t> NT</a:t>
            </a:r>
            <a:r>
              <a:rPr lang="fa-IR" sz="2800" dirty="0" smtClean="0">
                <a:solidFill>
                  <a:schemeClr val="tx1"/>
                </a:solidFill>
                <a:cs typeface="2  Nazanin" pitchFamily="2" charset="-78"/>
              </a:rPr>
              <a:t> ، هر دوی این متغیرها دارای دامنه </a:t>
            </a:r>
            <a:r>
              <a:rPr lang="en-US" sz="2800" dirty="0" smtClean="0">
                <a:solidFill>
                  <a:schemeClr val="tx1"/>
                </a:solidFill>
                <a:cs typeface="2  Nazanin" pitchFamily="2" charset="-78"/>
              </a:rPr>
              <a:t>{blue}</a:t>
            </a:r>
            <a:r>
              <a:rPr lang="fa-IR" sz="2800" dirty="0" smtClean="0">
                <a:solidFill>
                  <a:schemeClr val="tx1"/>
                </a:solidFill>
                <a:cs typeface="2  Nazanin" pitchFamily="2" charset="-78"/>
              </a:rPr>
              <a:t> مي باشند. نتیجه آن است که مقدار </a:t>
            </a:r>
            <a:r>
              <a:rPr lang="en-US" sz="2800" dirty="0" smtClean="0">
                <a:solidFill>
                  <a:schemeClr val="tx1"/>
                </a:solidFill>
                <a:cs typeface="2  Nazanin" pitchFamily="2" charset="-78"/>
              </a:rPr>
              <a:t>blue</a:t>
            </a:r>
            <a:r>
              <a:rPr lang="fa-IR" sz="2800" dirty="0" smtClean="0">
                <a:solidFill>
                  <a:schemeClr val="tx1"/>
                </a:solidFill>
                <a:cs typeface="2  Nazanin" pitchFamily="2" charset="-78"/>
              </a:rPr>
              <a:t> باید از دامنه </a:t>
            </a:r>
            <a:r>
              <a:rPr lang="en-US" sz="2800" dirty="0" smtClean="0">
                <a:solidFill>
                  <a:schemeClr val="tx1"/>
                </a:solidFill>
                <a:cs typeface="2  Nazanin" pitchFamily="2" charset="-78"/>
              </a:rPr>
              <a:t>SA</a:t>
            </a:r>
            <a:r>
              <a:rPr lang="fa-IR" sz="2800" dirty="0" smtClean="0">
                <a:solidFill>
                  <a:schemeClr val="tx1"/>
                </a:solidFill>
                <a:cs typeface="2  Nazanin" pitchFamily="2" charset="-78"/>
              </a:rPr>
              <a:t> حذف شود. بدین ترتیب </a:t>
            </a:r>
            <a:r>
              <a:rPr lang="en-US" sz="2800" dirty="0" smtClean="0">
                <a:solidFill>
                  <a:schemeClr val="tx1"/>
                </a:solidFill>
                <a:cs typeface="2  Nazanin" pitchFamily="2" charset="-78"/>
              </a:rPr>
              <a:t>SA</a:t>
            </a:r>
            <a:r>
              <a:rPr lang="fa-IR" sz="2800" dirty="0" smtClean="0">
                <a:solidFill>
                  <a:schemeClr val="tx1"/>
                </a:solidFill>
                <a:cs typeface="2  Nazanin" pitchFamily="2" charset="-78"/>
              </a:rPr>
              <a:t> دارای دامنه تهی خواهد شد. لذا با اعمال این روش می توان به تشخیص زودهنگام ناسازگاری دست یافت که در روش وارسی پیش رو قابل انجام نبود.</a:t>
            </a:r>
            <a:endParaRPr lang="en-US" dirty="0">
              <a:solidFill>
                <a:schemeClr val="tx1"/>
              </a:solidFill>
              <a:cs typeface="2  Nazanin" pitchFamily="2" charset="-78"/>
            </a:endParaRPr>
          </a:p>
          <a:p>
            <a:pPr algn="just" rtl="1">
              <a:buClr>
                <a:srgbClr val="00D600"/>
              </a:buClr>
            </a:pPr>
            <a:endParaRPr lang="en-US" dirty="0">
              <a:solidFill>
                <a:schemeClr val="tx1"/>
              </a:solidFill>
              <a:cs typeface="2  Nazanin" pitchFamily="2" charset="-78"/>
            </a:endParaRPr>
          </a:p>
          <a:p>
            <a:pPr algn="just" rtl="1"/>
            <a:endParaRPr lang="en-US" dirty="0">
              <a:solidFill>
                <a:schemeClr val="tx1"/>
              </a:solidFill>
              <a:cs typeface="2  Nazanin" pitchFamily="2" charset="-78"/>
            </a:endParaRPr>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6E5F3A82-BF63-44E0-928B-034F5E22EE2B}" type="slidenum">
              <a:rPr lang="ar-SA"/>
              <a:pPr/>
              <a:t>43</a:t>
            </a:fld>
            <a:endParaRPr lang="en-US"/>
          </a:p>
        </p:txBody>
      </p:sp>
      <p:sp>
        <p:nvSpPr>
          <p:cNvPr id="7"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مثال سازگاری کمان</a:t>
            </a:r>
            <a:endParaRPr lang="en-US" sz="3600" dirty="0">
              <a:solidFill>
                <a:schemeClr val="tx1"/>
              </a:solidFill>
              <a:cs typeface="2  Nazanin" pitchFamily="2" charset="-78"/>
            </a:endParaRPr>
          </a:p>
        </p:txBody>
      </p:sp>
      <p:sp>
        <p:nvSpPr>
          <p:cNvPr id="10" name="Rectangle 9"/>
          <p:cNvSpPr/>
          <p:nvPr/>
        </p:nvSpPr>
        <p:spPr>
          <a:xfrm>
            <a:off x="714348" y="500066"/>
            <a:ext cx="7643866" cy="6072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lnSpc>
                <a:spcPct val="150000"/>
              </a:lnSpc>
              <a:spcBef>
                <a:spcPct val="50000"/>
              </a:spcBef>
              <a:buClr>
                <a:srgbClr val="00D600"/>
              </a:buClr>
            </a:pPr>
            <a:r>
              <a:rPr lang="fa-IR" dirty="0" smtClean="0">
                <a:solidFill>
                  <a:srgbClr val="3B2C24"/>
                </a:solidFill>
                <a:latin typeface="Georgia" pitchFamily="18" charset="0"/>
                <a:cs typeface="2  Nazanin" pitchFamily="2" charset="-78"/>
              </a:rPr>
              <a:t>وارسی </a:t>
            </a:r>
            <a:r>
              <a:rPr lang="fa-IR" dirty="0" smtClean="0">
                <a:solidFill>
                  <a:schemeClr val="tx1"/>
                </a:solidFill>
                <a:latin typeface="Georgia" pitchFamily="18" charset="0"/>
                <a:cs typeface="2  Nazanin" pitchFamily="2" charset="-78"/>
              </a:rPr>
              <a:t>سازگاری کمان به صورت یک مرحله پردازش، پیش از شروع روند جستجو و هم می تواند پس از هربار </a:t>
            </a:r>
            <a:r>
              <a:rPr lang="fa-IR" dirty="0" smtClean="0">
                <a:solidFill>
                  <a:srgbClr val="3B2C24"/>
                </a:solidFill>
                <a:latin typeface="Georgia" pitchFamily="18" charset="0"/>
                <a:cs typeface="2  Nazanin" pitchFamily="2" charset="-78"/>
              </a:rPr>
              <a:t>انتساب مقادیر در خلال عمل جستجو به صورت یک مرحله انتشار محدودیت اعمال شود.</a:t>
            </a:r>
          </a:p>
          <a:p>
            <a:pPr algn="just" rtl="1">
              <a:lnSpc>
                <a:spcPct val="150000"/>
              </a:lnSpc>
              <a:spcBef>
                <a:spcPct val="50000"/>
              </a:spcBef>
              <a:buClr>
                <a:srgbClr val="00D600"/>
              </a:buClr>
            </a:pPr>
            <a:r>
              <a:rPr lang="fa-IR" dirty="0" smtClean="0">
                <a:solidFill>
                  <a:srgbClr val="3B2C24"/>
                </a:solidFill>
                <a:latin typeface="Georgia" pitchFamily="18" charset="0"/>
                <a:cs typeface="2  Nazanin" pitchFamily="2" charset="-78"/>
              </a:rPr>
              <a:t>میزان پیچیدگی الگوریتم سازگاری کمان برای </a:t>
            </a:r>
            <a:r>
              <a:rPr lang="en-US" dirty="0" smtClean="0">
                <a:solidFill>
                  <a:srgbClr val="3B2C24"/>
                </a:solidFill>
                <a:latin typeface="Georgia" pitchFamily="18" charset="0"/>
                <a:cs typeface="2  Nazanin" pitchFamily="2" charset="-78"/>
              </a:rPr>
              <a:t>CSP</a:t>
            </a:r>
            <a:r>
              <a:rPr lang="fa-IR" dirty="0" smtClean="0">
                <a:solidFill>
                  <a:srgbClr val="3B2C24"/>
                </a:solidFill>
                <a:latin typeface="Georgia" pitchFamily="18" charset="0"/>
                <a:cs typeface="2  Nazanin" pitchFamily="2" charset="-78"/>
              </a:rPr>
              <a:t> دوگانه، حداکثر دارای </a:t>
            </a:r>
            <a:r>
              <a:rPr lang="en-US" dirty="0" smtClean="0">
                <a:solidFill>
                  <a:srgbClr val="3B2C24"/>
                </a:solidFill>
                <a:latin typeface="Georgia" pitchFamily="18" charset="0"/>
                <a:cs typeface="2  Nazanin" pitchFamily="2" charset="-78"/>
              </a:rPr>
              <a:t>O(n</a:t>
            </a:r>
            <a:r>
              <a:rPr lang="en-US" baseline="30000" dirty="0" smtClean="0">
                <a:solidFill>
                  <a:srgbClr val="3B2C24"/>
                </a:solidFill>
                <a:latin typeface="Georgia" pitchFamily="18" charset="0"/>
                <a:cs typeface="2  Nazanin" pitchFamily="2" charset="-78"/>
              </a:rPr>
              <a:t>2</a:t>
            </a:r>
            <a:r>
              <a:rPr lang="en-US" dirty="0" smtClean="0">
                <a:solidFill>
                  <a:srgbClr val="3B2C24"/>
                </a:solidFill>
                <a:latin typeface="Georgia" pitchFamily="18" charset="0"/>
                <a:cs typeface="2  Nazanin" pitchFamily="2" charset="-78"/>
              </a:rPr>
              <a:t>)</a:t>
            </a:r>
            <a:r>
              <a:rPr lang="fa-IR" dirty="0" smtClean="0">
                <a:solidFill>
                  <a:srgbClr val="3B2C24"/>
                </a:solidFill>
                <a:latin typeface="Georgia" pitchFamily="18" charset="0"/>
                <a:cs typeface="2  Nazanin" pitchFamily="2" charset="-78"/>
              </a:rPr>
              <a:t> کمان می باشد. از آنجا که دامنه </a:t>
            </a:r>
            <a:r>
              <a:rPr lang="en-US" dirty="0" smtClean="0">
                <a:solidFill>
                  <a:srgbClr val="3B2C24"/>
                </a:solidFill>
                <a:latin typeface="Georgia" pitchFamily="18" charset="0"/>
                <a:cs typeface="2  Nazanin" pitchFamily="2" charset="-78"/>
              </a:rPr>
              <a:t>X</a:t>
            </a:r>
            <a:r>
              <a:rPr lang="en-US" baseline="-25000" dirty="0" smtClean="0">
                <a:solidFill>
                  <a:srgbClr val="3B2C24"/>
                </a:solidFill>
                <a:latin typeface="Georgia" pitchFamily="18" charset="0"/>
                <a:cs typeface="2  Nazanin" pitchFamily="2" charset="-78"/>
              </a:rPr>
              <a:t>i </a:t>
            </a:r>
            <a:r>
              <a:rPr lang="fa-IR" baseline="-25000" dirty="0" smtClean="0">
                <a:solidFill>
                  <a:srgbClr val="3B2C24"/>
                </a:solidFill>
                <a:latin typeface="Georgia" pitchFamily="18" charset="0"/>
                <a:cs typeface="2  Nazanin" pitchFamily="2" charset="-78"/>
              </a:rPr>
              <a:t> </a:t>
            </a:r>
            <a:r>
              <a:rPr lang="fa-IR" dirty="0" smtClean="0">
                <a:solidFill>
                  <a:srgbClr val="3B2C24"/>
                </a:solidFill>
                <a:latin typeface="Georgia" pitchFamily="18" charset="0"/>
                <a:cs typeface="2  Nazanin" pitchFamily="2" charset="-78"/>
              </a:rPr>
              <a:t> حداکثر دارای </a:t>
            </a:r>
            <a:r>
              <a:rPr lang="en-US" dirty="0" smtClean="0">
                <a:solidFill>
                  <a:srgbClr val="3B2C24"/>
                </a:solidFill>
                <a:latin typeface="Georgia" pitchFamily="18" charset="0"/>
                <a:cs typeface="2  Nazanin" pitchFamily="2" charset="-78"/>
              </a:rPr>
              <a:t>d</a:t>
            </a:r>
            <a:r>
              <a:rPr lang="fa-IR" dirty="0" smtClean="0">
                <a:solidFill>
                  <a:srgbClr val="3B2C24"/>
                </a:solidFill>
                <a:latin typeface="Georgia" pitchFamily="18" charset="0"/>
                <a:cs typeface="2  Nazanin" pitchFamily="2" charset="-78"/>
              </a:rPr>
              <a:t> مقدار قابل حذف است، هرکمان می تواند </a:t>
            </a:r>
            <a:r>
              <a:rPr lang="en-US" dirty="0" smtClean="0">
                <a:solidFill>
                  <a:srgbClr val="3B2C24"/>
                </a:solidFill>
                <a:latin typeface="Georgia" pitchFamily="18" charset="0"/>
                <a:cs typeface="2  Nazanin" pitchFamily="2" charset="-78"/>
              </a:rPr>
              <a:t>d</a:t>
            </a:r>
            <a:r>
              <a:rPr lang="fa-IR" dirty="0" smtClean="0">
                <a:solidFill>
                  <a:srgbClr val="3B2C24"/>
                </a:solidFill>
                <a:latin typeface="Georgia" pitchFamily="18" charset="0"/>
                <a:cs typeface="2  Nazanin" pitchFamily="2" charset="-78"/>
              </a:rPr>
              <a:t> مرتبه وارد لیست شود. پس بررسی ناسازگاری در یک کمان حداکثر</a:t>
            </a:r>
            <a:r>
              <a:rPr lang="en-US" dirty="0" smtClean="0">
                <a:solidFill>
                  <a:srgbClr val="3B2C24"/>
                </a:solidFill>
                <a:latin typeface="Georgia" pitchFamily="18" charset="0"/>
                <a:cs typeface="2  Nazanin" pitchFamily="2" charset="-78"/>
              </a:rPr>
              <a:t> O(n</a:t>
            </a:r>
            <a:r>
              <a:rPr lang="en-US" baseline="30000" dirty="0" smtClean="0">
                <a:solidFill>
                  <a:srgbClr val="3B2C24"/>
                </a:solidFill>
                <a:latin typeface="Georgia" pitchFamily="18" charset="0"/>
                <a:cs typeface="2  Nazanin" pitchFamily="2" charset="-78"/>
              </a:rPr>
              <a:t>2</a:t>
            </a:r>
            <a:r>
              <a:rPr lang="en-US" dirty="0" smtClean="0">
                <a:solidFill>
                  <a:srgbClr val="3B2C24"/>
                </a:solidFill>
                <a:latin typeface="Georgia" pitchFamily="18" charset="0"/>
                <a:cs typeface="2  Nazanin" pitchFamily="2" charset="-78"/>
              </a:rPr>
              <a:t>)</a:t>
            </a:r>
            <a:r>
              <a:rPr lang="fa-IR" dirty="0" smtClean="0">
                <a:solidFill>
                  <a:srgbClr val="3B2C24"/>
                </a:solidFill>
                <a:latin typeface="Georgia" pitchFamily="18" charset="0"/>
                <a:cs typeface="2  Nazanin" pitchFamily="2" charset="-78"/>
              </a:rPr>
              <a:t> مرتبه می تواند انجام شود. بنابراین در بدترین حالت برابر با </a:t>
            </a:r>
            <a:r>
              <a:rPr lang="en-US" dirty="0" smtClean="0">
                <a:solidFill>
                  <a:srgbClr val="3B2C24"/>
                </a:solidFill>
                <a:latin typeface="Georgia" pitchFamily="18" charset="0"/>
                <a:cs typeface="2  Nazanin" pitchFamily="2" charset="-78"/>
              </a:rPr>
              <a:t>O(n </a:t>
            </a:r>
            <a:r>
              <a:rPr lang="en-US" baseline="30000" dirty="0" smtClean="0">
                <a:solidFill>
                  <a:srgbClr val="3B2C24"/>
                </a:solidFill>
                <a:latin typeface="Georgia" pitchFamily="18" charset="0"/>
                <a:cs typeface="2  Nazanin" pitchFamily="2" charset="-78"/>
              </a:rPr>
              <a:t>2</a:t>
            </a:r>
            <a:r>
              <a:rPr lang="en-US" dirty="0" smtClean="0">
                <a:solidFill>
                  <a:srgbClr val="3B2C24"/>
                </a:solidFill>
                <a:latin typeface="Georgia" pitchFamily="18" charset="0"/>
                <a:cs typeface="2  Nazanin" pitchFamily="2" charset="-78"/>
              </a:rPr>
              <a:t> d</a:t>
            </a:r>
            <a:r>
              <a:rPr lang="en-US" baseline="30000" dirty="0" smtClean="0">
                <a:solidFill>
                  <a:srgbClr val="3B2C24"/>
                </a:solidFill>
                <a:latin typeface="Georgia" pitchFamily="18" charset="0"/>
                <a:cs typeface="2  Nazanin" pitchFamily="2" charset="-78"/>
              </a:rPr>
              <a:t>3</a:t>
            </a:r>
            <a:r>
              <a:rPr lang="en-US" dirty="0" smtClean="0">
                <a:solidFill>
                  <a:srgbClr val="3B2C24"/>
                </a:solidFill>
                <a:latin typeface="Georgia" pitchFamily="18" charset="0"/>
                <a:cs typeface="2  Nazanin" pitchFamily="2" charset="-78"/>
              </a:rPr>
              <a:t>)</a:t>
            </a:r>
            <a:r>
              <a:rPr lang="fa-IR" dirty="0" smtClean="0">
                <a:solidFill>
                  <a:srgbClr val="3B2C24"/>
                </a:solidFill>
                <a:latin typeface="Georgia" pitchFamily="18" charset="0"/>
                <a:cs typeface="2  Nazanin" pitchFamily="2" charset="-78"/>
              </a:rPr>
              <a:t> خواهدبود.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41A10186-303E-4895-B958-D86386C235BB}" type="slidenum">
              <a:rPr lang="ar-SA"/>
              <a:pPr/>
              <a:t>44</a:t>
            </a:fld>
            <a:endParaRPr lang="en-US"/>
          </a:p>
        </p:txBody>
      </p:sp>
      <p:sp>
        <p:nvSpPr>
          <p:cNvPr id="361480" name="Text Box 8"/>
          <p:cNvSpPr txBox="1">
            <a:spLocks noChangeArrowheads="1"/>
          </p:cNvSpPr>
          <p:nvPr/>
        </p:nvSpPr>
        <p:spPr bwMode="auto">
          <a:xfrm>
            <a:off x="684213" y="1214422"/>
            <a:ext cx="7848600" cy="4955203"/>
          </a:xfrm>
          <a:prstGeom prst="rect">
            <a:avLst/>
          </a:prstGeom>
          <a:noFill/>
          <a:ln w="9525" algn="ctr">
            <a:noFill/>
            <a:miter lim="800000"/>
            <a:headEnd/>
            <a:tailEnd/>
          </a:ln>
          <a:effectLst/>
        </p:spPr>
        <p:txBody>
          <a:bodyPr>
            <a:spAutoFit/>
          </a:bodyPr>
          <a:lstStyle/>
          <a:p>
            <a:pPr algn="just" rtl="1">
              <a:lnSpc>
                <a:spcPct val="150000"/>
              </a:lnSpc>
              <a:spcBef>
                <a:spcPct val="50000"/>
              </a:spcBef>
              <a:buClr>
                <a:srgbClr val="00D600"/>
              </a:buClr>
            </a:pPr>
            <a:r>
              <a:rPr lang="fa-IR" sz="2800" dirty="0" smtClean="0">
                <a:solidFill>
                  <a:schemeClr val="tx1"/>
                </a:solidFill>
                <a:latin typeface="Georgia" pitchFamily="18" charset="0"/>
                <a:cs typeface="2  Nazanin" pitchFamily="2" charset="-78"/>
              </a:rPr>
              <a:t>روش سازگاری کمان، قادر به آشکارسازی تمامی ناسازگاری های ممکن نخواهدبود.</a:t>
            </a:r>
            <a:endParaRPr lang="fa-IR" sz="2800" dirty="0" smtClean="0">
              <a:solidFill>
                <a:schemeClr val="tx1"/>
              </a:solidFill>
              <a:cs typeface="2  Nazanin" pitchFamily="2" charset="-78"/>
            </a:endParaRPr>
          </a:p>
          <a:p>
            <a:pPr algn="just" rtl="1">
              <a:lnSpc>
                <a:spcPct val="150000"/>
              </a:lnSpc>
              <a:spcBef>
                <a:spcPct val="50000"/>
              </a:spcBef>
              <a:buClr>
                <a:srgbClr val="00D600"/>
              </a:buClr>
            </a:pPr>
            <a:r>
              <a:rPr lang="fa-IR" sz="2800" dirty="0" smtClean="0">
                <a:solidFill>
                  <a:schemeClr val="tx1"/>
                </a:solidFill>
                <a:cs typeface="2  Nazanin" pitchFamily="2" charset="-78"/>
              </a:rPr>
              <a:t>با </a:t>
            </a:r>
            <a:r>
              <a:rPr lang="fa-IR" sz="2800" dirty="0">
                <a:solidFill>
                  <a:schemeClr val="tx1"/>
                </a:solidFill>
                <a:cs typeface="2  Nazanin" pitchFamily="2" charset="-78"/>
              </a:rPr>
              <a:t>روش سازگاری</a:t>
            </a:r>
            <a:r>
              <a:rPr lang="en-US" sz="2800" dirty="0">
                <a:solidFill>
                  <a:schemeClr val="tx1"/>
                </a:solidFill>
                <a:cs typeface="2  Nazanin" pitchFamily="2" charset="-78"/>
              </a:rPr>
              <a:t>K</a:t>
            </a:r>
            <a:r>
              <a:rPr lang="fa-IR" sz="2800" dirty="0">
                <a:solidFill>
                  <a:schemeClr val="tx1"/>
                </a:solidFill>
                <a:cs typeface="2  Nazanin" pitchFamily="2" charset="-78"/>
              </a:rPr>
              <a:t>، شکلهای قويتری از </a:t>
            </a:r>
            <a:r>
              <a:rPr lang="fa-IR" sz="2800" dirty="0" smtClean="0">
                <a:solidFill>
                  <a:schemeClr val="tx1"/>
                </a:solidFill>
                <a:cs typeface="2  Nazanin" pitchFamily="2" charset="-78"/>
              </a:rPr>
              <a:t>انتشار </a:t>
            </a:r>
            <a:r>
              <a:rPr lang="fa-IR" sz="2800" dirty="0">
                <a:solidFill>
                  <a:schemeClr val="tx1"/>
                </a:solidFill>
                <a:cs typeface="2  Nazanin" pitchFamily="2" charset="-78"/>
              </a:rPr>
              <a:t>را </a:t>
            </a:r>
            <a:r>
              <a:rPr lang="fa-IR" sz="2800" dirty="0" smtClean="0">
                <a:solidFill>
                  <a:schemeClr val="tx1"/>
                </a:solidFill>
                <a:cs typeface="2  Nazanin" pitchFamily="2" charset="-78"/>
              </a:rPr>
              <a:t>مي توان </a:t>
            </a:r>
            <a:r>
              <a:rPr lang="fa-IR" sz="2800" dirty="0">
                <a:solidFill>
                  <a:schemeClr val="tx1"/>
                </a:solidFill>
                <a:cs typeface="2  Nazanin" pitchFamily="2" charset="-78"/>
              </a:rPr>
              <a:t>تعريف </a:t>
            </a:r>
            <a:r>
              <a:rPr lang="fa-IR" sz="2800" dirty="0" smtClean="0">
                <a:solidFill>
                  <a:schemeClr val="tx1"/>
                </a:solidFill>
                <a:cs typeface="2  Nazanin" pitchFamily="2" charset="-78"/>
              </a:rPr>
              <a:t>کرد.</a:t>
            </a:r>
            <a:endParaRPr lang="fa-IR" sz="2800" dirty="0">
              <a:solidFill>
                <a:schemeClr val="tx1"/>
              </a:solidFill>
              <a:cs typeface="2  Nazanin" pitchFamily="2" charset="-78"/>
            </a:endParaRPr>
          </a:p>
          <a:p>
            <a:pPr algn="just" rtl="1">
              <a:lnSpc>
                <a:spcPct val="150000"/>
              </a:lnSpc>
              <a:spcBef>
                <a:spcPct val="50000"/>
              </a:spcBef>
              <a:buClr>
                <a:srgbClr val="00D600"/>
              </a:buClr>
            </a:pPr>
            <a:r>
              <a:rPr lang="fa-IR" sz="2800" dirty="0" smtClean="0">
                <a:solidFill>
                  <a:schemeClr val="tx1"/>
                </a:solidFill>
                <a:cs typeface="2  Nazanin" pitchFamily="2" charset="-78"/>
              </a:rPr>
              <a:t>یک </a:t>
            </a:r>
            <a:r>
              <a:rPr lang="en-US" sz="2800" dirty="0">
                <a:solidFill>
                  <a:schemeClr val="tx1"/>
                </a:solidFill>
                <a:cs typeface="2  Nazanin" pitchFamily="2" charset="-78"/>
              </a:rPr>
              <a:t>CSP</a:t>
            </a:r>
            <a:r>
              <a:rPr lang="fa-IR" sz="2800" dirty="0">
                <a:solidFill>
                  <a:schemeClr val="tx1"/>
                </a:solidFill>
                <a:cs typeface="2  Nazanin" pitchFamily="2" charset="-78"/>
              </a:rPr>
              <a:t> </a:t>
            </a:r>
            <a:r>
              <a:rPr lang="fa-IR" sz="2800" dirty="0" smtClean="0">
                <a:solidFill>
                  <a:schemeClr val="tx1"/>
                </a:solidFill>
                <a:cs typeface="2  Nazanin" pitchFamily="2" charset="-78"/>
              </a:rPr>
              <a:t>دارای سازگاری مرتبه</a:t>
            </a:r>
            <a:r>
              <a:rPr lang="en-US" sz="2800" dirty="0" smtClean="0">
                <a:solidFill>
                  <a:schemeClr val="tx1"/>
                </a:solidFill>
                <a:cs typeface="2  Nazanin" pitchFamily="2" charset="-78"/>
              </a:rPr>
              <a:t>K </a:t>
            </a:r>
            <a:r>
              <a:rPr lang="fa-IR" sz="2800" dirty="0" smtClean="0">
                <a:solidFill>
                  <a:schemeClr val="tx1"/>
                </a:solidFill>
                <a:cs typeface="2  Nazanin" pitchFamily="2" charset="-78"/>
              </a:rPr>
              <a:t> </a:t>
            </a:r>
            <a:r>
              <a:rPr lang="fa-IR" sz="2800" dirty="0">
                <a:solidFill>
                  <a:schemeClr val="tx1"/>
                </a:solidFill>
                <a:cs typeface="2  Nazanin" pitchFamily="2" charset="-78"/>
              </a:rPr>
              <a:t>است، </a:t>
            </a:r>
            <a:r>
              <a:rPr lang="fa-IR" sz="2800" dirty="0" smtClean="0">
                <a:solidFill>
                  <a:schemeClr val="tx1"/>
                </a:solidFill>
                <a:cs typeface="2  Nazanin" pitchFamily="2" charset="-78"/>
              </a:rPr>
              <a:t>اگر </a:t>
            </a:r>
            <a:r>
              <a:rPr lang="fa-IR" sz="2800" dirty="0">
                <a:solidFill>
                  <a:schemeClr val="tx1"/>
                </a:solidFill>
                <a:cs typeface="2  Nazanin" pitchFamily="2" charset="-78"/>
              </a:rPr>
              <a:t>برای </a:t>
            </a:r>
            <a:r>
              <a:rPr lang="fa-IR" sz="2800" dirty="0" smtClean="0">
                <a:solidFill>
                  <a:schemeClr val="tx1"/>
                </a:solidFill>
                <a:cs typeface="2  Nazanin" pitchFamily="2" charset="-78"/>
              </a:rPr>
              <a:t>هرمجموعه </a:t>
            </a:r>
            <a:r>
              <a:rPr lang="en-US" sz="2800" dirty="0" smtClean="0">
                <a:solidFill>
                  <a:schemeClr val="tx1"/>
                </a:solidFill>
                <a:cs typeface="2  Nazanin" pitchFamily="2" charset="-78"/>
              </a:rPr>
              <a:t>k-1</a:t>
            </a:r>
            <a:r>
              <a:rPr lang="fa-IR" sz="2800" dirty="0" smtClean="0">
                <a:solidFill>
                  <a:schemeClr val="tx1"/>
                </a:solidFill>
                <a:cs typeface="2  Nazanin" pitchFamily="2" charset="-78"/>
              </a:rPr>
              <a:t> عضوی از  متغيرها و </a:t>
            </a:r>
            <a:r>
              <a:rPr lang="fa-IR" sz="2800" dirty="0">
                <a:solidFill>
                  <a:schemeClr val="tx1"/>
                </a:solidFill>
                <a:cs typeface="2  Nazanin" pitchFamily="2" charset="-78"/>
              </a:rPr>
              <a:t>برای هر انتساب سازگار با آن </a:t>
            </a:r>
            <a:r>
              <a:rPr lang="fa-IR" sz="2800" dirty="0" smtClean="0">
                <a:solidFill>
                  <a:schemeClr val="tx1"/>
                </a:solidFill>
                <a:cs typeface="2  Nazanin" pitchFamily="2" charset="-78"/>
              </a:rPr>
              <a:t>متغيرها، همیشه </a:t>
            </a:r>
            <a:r>
              <a:rPr lang="fa-IR" sz="2800" dirty="0">
                <a:solidFill>
                  <a:schemeClr val="tx1"/>
                </a:solidFill>
                <a:cs typeface="2  Nazanin" pitchFamily="2" charset="-78"/>
              </a:rPr>
              <a:t>يک مقدار </a:t>
            </a:r>
            <a:r>
              <a:rPr lang="fa-IR" sz="2800" dirty="0" smtClean="0">
                <a:solidFill>
                  <a:schemeClr val="tx1"/>
                </a:solidFill>
                <a:cs typeface="2  Nazanin" pitchFamily="2" charset="-78"/>
              </a:rPr>
              <a:t>سازگار یافت شودکه بتوان </a:t>
            </a:r>
            <a:r>
              <a:rPr lang="fa-IR" sz="2800" dirty="0">
                <a:solidFill>
                  <a:schemeClr val="tx1"/>
                </a:solidFill>
                <a:cs typeface="2  Nazanin" pitchFamily="2" charset="-78"/>
              </a:rPr>
              <a:t>به متغير </a:t>
            </a:r>
            <a:r>
              <a:rPr lang="en-US" sz="2800" dirty="0">
                <a:solidFill>
                  <a:schemeClr val="tx1"/>
                </a:solidFill>
                <a:cs typeface="2  Nazanin" pitchFamily="2" charset="-78"/>
              </a:rPr>
              <a:t>k</a:t>
            </a:r>
            <a:r>
              <a:rPr lang="fa-IR" sz="2800" dirty="0">
                <a:solidFill>
                  <a:schemeClr val="tx1"/>
                </a:solidFill>
                <a:cs typeface="2  Nazanin" pitchFamily="2" charset="-78"/>
              </a:rPr>
              <a:t>ام نسبت </a:t>
            </a:r>
            <a:r>
              <a:rPr lang="fa-IR" sz="2800" dirty="0" smtClean="0">
                <a:solidFill>
                  <a:schemeClr val="tx1"/>
                </a:solidFill>
                <a:cs typeface="2  Nazanin" pitchFamily="2" charset="-78"/>
              </a:rPr>
              <a:t>داد.  </a:t>
            </a:r>
            <a:endParaRPr lang="fa-IR" sz="2800" dirty="0">
              <a:solidFill>
                <a:schemeClr val="tx1"/>
              </a:solidFill>
              <a:cs typeface="2  Nazanin" pitchFamily="2" charset="-78"/>
            </a:endParaRPr>
          </a:p>
          <a:p>
            <a:pPr algn="just" rtl="1">
              <a:spcBef>
                <a:spcPct val="50000"/>
              </a:spcBef>
              <a:buClr>
                <a:srgbClr val="00D600"/>
              </a:buClr>
            </a:pPr>
            <a:endParaRPr lang="en-US" dirty="0">
              <a:solidFill>
                <a:schemeClr val="tx1"/>
              </a:solidFill>
              <a:cs typeface="2  Nazanin" pitchFamily="2" charset="-78"/>
            </a:endParaRPr>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سازگاری </a:t>
            </a:r>
            <a:r>
              <a:rPr lang="en-US" sz="3600" dirty="0" smtClean="0">
                <a:solidFill>
                  <a:schemeClr val="tx1"/>
                </a:solidFill>
              </a:rPr>
              <a:t>K</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13580E29-5955-41AC-9D4F-19B35D77107F}" type="slidenum">
              <a:rPr lang="ar-SA"/>
              <a:pPr/>
              <a:t>45</a:t>
            </a:fld>
            <a:endParaRPr lang="en-US"/>
          </a:p>
        </p:txBody>
      </p:sp>
      <p:sp>
        <p:nvSpPr>
          <p:cNvPr id="362502" name="Text Box 6"/>
          <p:cNvSpPr txBox="1">
            <a:spLocks noChangeArrowheads="1"/>
          </p:cNvSpPr>
          <p:nvPr/>
        </p:nvSpPr>
        <p:spPr bwMode="auto">
          <a:xfrm>
            <a:off x="395288" y="835459"/>
            <a:ext cx="8137525" cy="6666440"/>
          </a:xfrm>
          <a:prstGeom prst="rect">
            <a:avLst/>
          </a:prstGeom>
          <a:noFill/>
          <a:ln w="9525" algn="ctr">
            <a:noFill/>
            <a:miter lim="800000"/>
            <a:headEnd/>
            <a:tailEnd/>
          </a:ln>
          <a:effectLst/>
        </p:spPr>
        <p:txBody>
          <a:bodyPr>
            <a:spAutoFit/>
          </a:bodyPr>
          <a:lstStyle/>
          <a:p>
            <a:pPr rtl="1">
              <a:lnSpc>
                <a:spcPct val="150000"/>
              </a:lnSpc>
              <a:buClr>
                <a:srgbClr val="00D600"/>
              </a:buClr>
            </a:pPr>
            <a:r>
              <a:rPr lang="fa-IR" dirty="0">
                <a:solidFill>
                  <a:schemeClr val="tx1"/>
                </a:solidFill>
                <a:cs typeface="2  Nazanin" pitchFamily="2" charset="-78"/>
              </a:rPr>
              <a:t>بطور مثال:</a:t>
            </a:r>
          </a:p>
          <a:p>
            <a:pPr lvl="2" rtl="1">
              <a:lnSpc>
                <a:spcPct val="150000"/>
              </a:lnSpc>
              <a:buClr>
                <a:srgbClr val="00D600"/>
              </a:buClr>
            </a:pPr>
            <a:r>
              <a:rPr lang="fa-IR" dirty="0" smtClean="0">
                <a:solidFill>
                  <a:schemeClr val="tx1"/>
                </a:solidFill>
                <a:cs typeface="2  Nazanin" pitchFamily="2" charset="-78"/>
              </a:rPr>
              <a:t>سازگاری مرتبه1: هر </a:t>
            </a:r>
            <a:r>
              <a:rPr lang="fa-IR" dirty="0">
                <a:solidFill>
                  <a:schemeClr val="tx1"/>
                </a:solidFill>
                <a:cs typeface="2  Nazanin" pitchFamily="2" charset="-78"/>
              </a:rPr>
              <a:t>متغير با خودش سازگار </a:t>
            </a:r>
            <a:r>
              <a:rPr lang="fa-IR" dirty="0" smtClean="0">
                <a:solidFill>
                  <a:schemeClr val="tx1"/>
                </a:solidFill>
                <a:cs typeface="2  Nazanin" pitchFamily="2" charset="-78"/>
              </a:rPr>
              <a:t>است (سازگاری گره).</a:t>
            </a:r>
            <a:endParaRPr lang="fa-IR" dirty="0">
              <a:solidFill>
                <a:schemeClr val="tx1"/>
              </a:solidFill>
              <a:cs typeface="2  Nazanin" pitchFamily="2" charset="-78"/>
            </a:endParaRPr>
          </a:p>
          <a:p>
            <a:pPr lvl="2" rtl="1">
              <a:lnSpc>
                <a:spcPct val="150000"/>
              </a:lnSpc>
              <a:buClr>
                <a:srgbClr val="00D600"/>
              </a:buClr>
            </a:pPr>
            <a:r>
              <a:rPr lang="fa-IR" dirty="0" smtClean="0">
                <a:solidFill>
                  <a:schemeClr val="tx1"/>
                </a:solidFill>
                <a:cs typeface="2  Nazanin" pitchFamily="2" charset="-78"/>
              </a:rPr>
              <a:t>سازگاری مرتبه2</a:t>
            </a:r>
            <a:r>
              <a:rPr lang="fa-IR" dirty="0">
                <a:solidFill>
                  <a:schemeClr val="tx1"/>
                </a:solidFill>
                <a:cs typeface="2  Nazanin" pitchFamily="2" charset="-78"/>
              </a:rPr>
              <a:t>: مشابه سازگاری </a:t>
            </a:r>
            <a:r>
              <a:rPr lang="fa-IR" dirty="0" smtClean="0">
                <a:solidFill>
                  <a:schemeClr val="tx1"/>
                </a:solidFill>
                <a:cs typeface="2  Nazanin" pitchFamily="2" charset="-78"/>
              </a:rPr>
              <a:t>کمان است. </a:t>
            </a:r>
            <a:endParaRPr lang="fa-IR" dirty="0">
              <a:solidFill>
                <a:schemeClr val="tx1"/>
              </a:solidFill>
              <a:cs typeface="2  Nazanin" pitchFamily="2" charset="-78"/>
            </a:endParaRPr>
          </a:p>
          <a:p>
            <a:pPr lvl="2" rtl="1">
              <a:lnSpc>
                <a:spcPct val="150000"/>
              </a:lnSpc>
              <a:buClr>
                <a:srgbClr val="00D600"/>
              </a:buClr>
            </a:pPr>
            <a:r>
              <a:rPr lang="fa-IR" dirty="0" smtClean="0">
                <a:solidFill>
                  <a:schemeClr val="tx1"/>
                </a:solidFill>
                <a:cs typeface="2  Nazanin" pitchFamily="2" charset="-78"/>
              </a:rPr>
              <a:t>سازگاری مرتبه3 : هر زوج </a:t>
            </a:r>
            <a:r>
              <a:rPr lang="fa-IR" dirty="0">
                <a:solidFill>
                  <a:schemeClr val="tx1"/>
                </a:solidFill>
                <a:cs typeface="2  Nazanin" pitchFamily="2" charset="-78"/>
              </a:rPr>
              <a:t>از متغيرهای همجوار </a:t>
            </a:r>
            <a:r>
              <a:rPr lang="fa-IR" dirty="0" smtClean="0">
                <a:solidFill>
                  <a:schemeClr val="tx1"/>
                </a:solidFill>
                <a:cs typeface="2  Nazanin" pitchFamily="2" charset="-78"/>
              </a:rPr>
              <a:t>قابل گسترش به سه متغير همسايه باشند.(سازگاری </a:t>
            </a:r>
            <a:r>
              <a:rPr lang="fa-IR" dirty="0">
                <a:solidFill>
                  <a:schemeClr val="tx1"/>
                </a:solidFill>
                <a:cs typeface="2  Nazanin" pitchFamily="2" charset="-78"/>
              </a:rPr>
              <a:t>مسير</a:t>
            </a:r>
            <a:r>
              <a:rPr lang="fa-IR" dirty="0" smtClean="0">
                <a:solidFill>
                  <a:schemeClr val="tx1"/>
                </a:solidFill>
                <a:cs typeface="2  Nazanin" pitchFamily="2" charset="-78"/>
              </a:rPr>
              <a:t>).</a:t>
            </a:r>
            <a:endParaRPr lang="fa-IR" dirty="0">
              <a:solidFill>
                <a:schemeClr val="tx1"/>
              </a:solidFill>
              <a:cs typeface="2  Nazanin" pitchFamily="2" charset="-78"/>
            </a:endParaRPr>
          </a:p>
          <a:p>
            <a:pPr algn="justLow" rtl="1">
              <a:lnSpc>
                <a:spcPct val="150000"/>
              </a:lnSpc>
              <a:spcBef>
                <a:spcPct val="50000"/>
              </a:spcBef>
              <a:buClr>
                <a:srgbClr val="00D600"/>
              </a:buClr>
              <a:buSzPct val="130000"/>
            </a:pPr>
            <a:r>
              <a:rPr lang="fa-IR" dirty="0">
                <a:solidFill>
                  <a:schemeClr val="tx1"/>
                </a:solidFill>
                <a:cs typeface="2  Nazanin" pitchFamily="2" charset="-78"/>
              </a:rPr>
              <a:t> گراف در </a:t>
            </a:r>
            <a:r>
              <a:rPr lang="fa-IR" dirty="0" smtClean="0">
                <a:solidFill>
                  <a:schemeClr val="tx1"/>
                </a:solidFill>
                <a:cs typeface="2  Nazanin" pitchFamily="2" charset="-78"/>
              </a:rPr>
              <a:t>صورتی دارای سازگاری شدید مرتبه </a:t>
            </a:r>
            <a:r>
              <a:rPr lang="en-US" dirty="0" smtClean="0">
                <a:solidFill>
                  <a:schemeClr val="tx1"/>
                </a:solidFill>
                <a:cs typeface="2  Nazanin" pitchFamily="2" charset="-78"/>
              </a:rPr>
              <a:t>K</a:t>
            </a:r>
            <a:r>
              <a:rPr lang="fa-IR" dirty="0" smtClean="0">
                <a:solidFill>
                  <a:schemeClr val="tx1"/>
                </a:solidFill>
                <a:cs typeface="2  Nazanin" pitchFamily="2" charset="-78"/>
              </a:rPr>
              <a:t> </a:t>
            </a:r>
            <a:r>
              <a:rPr lang="fa-IR" dirty="0">
                <a:solidFill>
                  <a:schemeClr val="tx1"/>
                </a:solidFill>
                <a:cs typeface="2  Nazanin" pitchFamily="2" charset="-78"/>
              </a:rPr>
              <a:t>است که:</a:t>
            </a:r>
          </a:p>
          <a:p>
            <a:pPr lvl="2" algn="justLow" rtl="1">
              <a:lnSpc>
                <a:spcPct val="150000"/>
              </a:lnSpc>
              <a:spcBef>
                <a:spcPct val="10000"/>
              </a:spcBef>
              <a:buClr>
                <a:srgbClr val="00D600"/>
              </a:buClr>
            </a:pPr>
            <a:r>
              <a:rPr lang="fa-IR" dirty="0" smtClean="0">
                <a:solidFill>
                  <a:schemeClr val="tx1"/>
                </a:solidFill>
                <a:cs typeface="2  Nazanin" pitchFamily="2" charset="-78"/>
              </a:rPr>
              <a:t>سازگارمرتبه </a:t>
            </a:r>
            <a:r>
              <a:rPr lang="en-US" dirty="0" smtClean="0">
                <a:solidFill>
                  <a:schemeClr val="tx1"/>
                </a:solidFill>
                <a:cs typeface="2  Nazanin" pitchFamily="2" charset="-78"/>
              </a:rPr>
              <a:t>k</a:t>
            </a:r>
            <a:r>
              <a:rPr lang="fa-IR" dirty="0" smtClean="0">
                <a:solidFill>
                  <a:schemeClr val="tx1"/>
                </a:solidFill>
                <a:cs typeface="2  Nazanin" pitchFamily="2" charset="-78"/>
              </a:rPr>
              <a:t> </a:t>
            </a:r>
            <a:r>
              <a:rPr lang="fa-IR" dirty="0">
                <a:solidFill>
                  <a:schemeClr val="tx1"/>
                </a:solidFill>
                <a:cs typeface="2  Nazanin" pitchFamily="2" charset="-78"/>
              </a:rPr>
              <a:t>باشد</a:t>
            </a:r>
          </a:p>
          <a:p>
            <a:pPr lvl="2" algn="justLow" rtl="1">
              <a:lnSpc>
                <a:spcPct val="150000"/>
              </a:lnSpc>
              <a:spcBef>
                <a:spcPct val="10000"/>
              </a:spcBef>
              <a:buClr>
                <a:srgbClr val="00D600"/>
              </a:buClr>
            </a:pPr>
            <a:r>
              <a:rPr lang="fa-IR" dirty="0">
                <a:solidFill>
                  <a:schemeClr val="tx1"/>
                </a:solidFill>
                <a:cs typeface="2  Nazanin" pitchFamily="2" charset="-78"/>
              </a:rPr>
              <a:t>همچنين </a:t>
            </a:r>
            <a:r>
              <a:rPr lang="fa-IR" dirty="0" smtClean="0">
                <a:solidFill>
                  <a:schemeClr val="tx1"/>
                </a:solidFill>
                <a:cs typeface="2  Nazanin" pitchFamily="2" charset="-78"/>
              </a:rPr>
              <a:t>سازگار مرتبه</a:t>
            </a:r>
            <a:r>
              <a:rPr lang="en-US" dirty="0" smtClean="0">
                <a:solidFill>
                  <a:schemeClr val="tx1"/>
                </a:solidFill>
                <a:cs typeface="2  Nazanin" pitchFamily="2" charset="-78"/>
              </a:rPr>
              <a:t>k-1  </a:t>
            </a:r>
            <a:r>
              <a:rPr lang="fa-IR" dirty="0" smtClean="0">
                <a:solidFill>
                  <a:schemeClr val="tx1"/>
                </a:solidFill>
                <a:cs typeface="2  Nazanin" pitchFamily="2" charset="-78"/>
              </a:rPr>
              <a:t> </a:t>
            </a:r>
            <a:r>
              <a:rPr lang="fa-IR" dirty="0">
                <a:solidFill>
                  <a:schemeClr val="tx1"/>
                </a:solidFill>
                <a:cs typeface="2  Nazanin" pitchFamily="2" charset="-78"/>
              </a:rPr>
              <a:t>و </a:t>
            </a:r>
            <a:r>
              <a:rPr lang="fa-IR" dirty="0" smtClean="0">
                <a:solidFill>
                  <a:schemeClr val="tx1"/>
                </a:solidFill>
                <a:cs typeface="2  Nazanin" pitchFamily="2" charset="-78"/>
              </a:rPr>
              <a:t>سازگار مرتبه</a:t>
            </a:r>
            <a:r>
              <a:rPr lang="en-US" dirty="0" smtClean="0">
                <a:solidFill>
                  <a:schemeClr val="tx1"/>
                </a:solidFill>
                <a:cs typeface="2  Nazanin" pitchFamily="2" charset="-78"/>
              </a:rPr>
              <a:t>k-2 </a:t>
            </a:r>
            <a:r>
              <a:rPr lang="fa-IR" dirty="0" smtClean="0">
                <a:solidFill>
                  <a:schemeClr val="tx1"/>
                </a:solidFill>
                <a:cs typeface="2  Nazanin" pitchFamily="2" charset="-78"/>
              </a:rPr>
              <a:t> </a:t>
            </a:r>
            <a:r>
              <a:rPr lang="fa-IR" dirty="0">
                <a:solidFill>
                  <a:schemeClr val="tx1"/>
                </a:solidFill>
                <a:cs typeface="2  Nazanin" pitchFamily="2" charset="-78"/>
              </a:rPr>
              <a:t>و... سازگار </a:t>
            </a:r>
            <a:r>
              <a:rPr lang="fa-IR" dirty="0" smtClean="0">
                <a:solidFill>
                  <a:schemeClr val="tx1"/>
                </a:solidFill>
                <a:cs typeface="2  Nazanin" pitchFamily="2" charset="-78"/>
              </a:rPr>
              <a:t>مرتبه 1 باشد.</a:t>
            </a:r>
          </a:p>
          <a:p>
            <a:pPr algn="justLow" rtl="1">
              <a:lnSpc>
                <a:spcPct val="150000"/>
              </a:lnSpc>
              <a:spcBef>
                <a:spcPct val="10000"/>
              </a:spcBef>
              <a:buClr>
                <a:srgbClr val="00D600"/>
              </a:buClr>
            </a:pPr>
            <a:r>
              <a:rPr lang="fa-IR" dirty="0" smtClean="0">
                <a:solidFill>
                  <a:schemeClr val="tx1"/>
                </a:solidFill>
                <a:cs typeface="2  Nazanin" pitchFamily="2" charset="-78"/>
              </a:rPr>
              <a:t>در اين صورت، مسئله را بدون عقبگرد مي توان حل کرد پيچيدگی زمانی آن </a:t>
            </a:r>
            <a:r>
              <a:rPr lang="en-US" dirty="0" smtClean="0">
                <a:solidFill>
                  <a:schemeClr val="tx1"/>
                </a:solidFill>
                <a:cs typeface="2  Nazanin" pitchFamily="2" charset="-78"/>
              </a:rPr>
              <a:t>O(</a:t>
            </a:r>
            <a:r>
              <a:rPr lang="en-US" dirty="0" err="1" smtClean="0">
                <a:solidFill>
                  <a:schemeClr val="tx1"/>
                </a:solidFill>
                <a:cs typeface="2  Nazanin" pitchFamily="2" charset="-78"/>
              </a:rPr>
              <a:t>nd</a:t>
            </a:r>
            <a:r>
              <a:rPr lang="en-US" dirty="0" smtClean="0">
                <a:solidFill>
                  <a:schemeClr val="tx1"/>
                </a:solidFill>
                <a:cs typeface="2  Nazanin" pitchFamily="2" charset="-78"/>
              </a:rPr>
              <a:t>)</a:t>
            </a:r>
            <a:r>
              <a:rPr lang="fa-IR" dirty="0" smtClean="0">
                <a:solidFill>
                  <a:schemeClr val="tx1"/>
                </a:solidFill>
                <a:cs typeface="2  Nazanin" pitchFamily="2" charset="-78"/>
              </a:rPr>
              <a:t> است</a:t>
            </a:r>
          </a:p>
          <a:p>
            <a:pPr lvl="2" algn="justLow" rtl="1">
              <a:lnSpc>
                <a:spcPct val="150000"/>
              </a:lnSpc>
              <a:spcBef>
                <a:spcPct val="10000"/>
              </a:spcBef>
              <a:buClr>
                <a:srgbClr val="00D600"/>
              </a:buClr>
            </a:pPr>
            <a:endParaRPr lang="fa-IR" dirty="0">
              <a:solidFill>
                <a:schemeClr val="tx1"/>
              </a:solidFill>
              <a:cs typeface="2  Nazanin" pitchFamily="2" charset="-78"/>
            </a:endParaRPr>
          </a:p>
        </p:txBody>
      </p:sp>
      <p:sp>
        <p:nvSpPr>
          <p:cNvPr id="8"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سازگاری </a:t>
            </a:r>
            <a:r>
              <a:rPr lang="en-US" sz="3600" dirty="0" smtClean="0">
                <a:solidFill>
                  <a:schemeClr val="tx1"/>
                </a:solidFill>
              </a:rPr>
              <a:t>K</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98A052E-E87E-49B2-A130-DDFB0D3556A1}" type="slidenum">
              <a:rPr lang="ar-SA"/>
              <a:pPr/>
              <a:t>46</a:t>
            </a:fld>
            <a:endParaRPr lang="en-US"/>
          </a:p>
        </p:txBody>
      </p:sp>
      <p:sp>
        <p:nvSpPr>
          <p:cNvPr id="363526" name="Text Box 6"/>
          <p:cNvSpPr txBox="1">
            <a:spLocks noChangeArrowheads="1"/>
          </p:cNvSpPr>
          <p:nvPr/>
        </p:nvSpPr>
        <p:spPr bwMode="auto">
          <a:xfrm>
            <a:off x="428596" y="1071546"/>
            <a:ext cx="8137525" cy="5416868"/>
          </a:xfrm>
          <a:prstGeom prst="rect">
            <a:avLst/>
          </a:prstGeom>
          <a:noFill/>
          <a:ln w="9525" algn="ctr">
            <a:noFill/>
            <a:miter lim="800000"/>
            <a:headEnd/>
            <a:tailEnd/>
          </a:ln>
          <a:effectLst/>
        </p:spPr>
        <p:txBody>
          <a:bodyPr>
            <a:spAutoFit/>
          </a:bodyPr>
          <a:lstStyle/>
          <a:p>
            <a:pPr algn="just" rtl="1">
              <a:lnSpc>
                <a:spcPct val="150000"/>
              </a:lnSpc>
              <a:buClr>
                <a:srgbClr val="00D600"/>
              </a:buClr>
            </a:pPr>
            <a:r>
              <a:rPr lang="fa-IR" sz="2800" dirty="0">
                <a:solidFill>
                  <a:schemeClr val="tx1"/>
                </a:solidFill>
                <a:cs typeface="B Nazanin" pitchFamily="2" charset="-78"/>
              </a:rPr>
              <a:t>بسياری از </a:t>
            </a:r>
            <a:r>
              <a:rPr lang="en-US" sz="2800" dirty="0">
                <a:solidFill>
                  <a:schemeClr val="tx1"/>
                </a:solidFill>
                <a:cs typeface="B Nazanin" pitchFamily="2" charset="-78"/>
              </a:rPr>
              <a:t>CSP</a:t>
            </a:r>
            <a:r>
              <a:rPr lang="fa-IR" sz="2800" dirty="0">
                <a:solidFill>
                  <a:schemeClr val="tx1"/>
                </a:solidFill>
                <a:cs typeface="B Nazanin" pitchFamily="2" charset="-78"/>
              </a:rPr>
              <a:t>ها را بطور کارآمد حل </a:t>
            </a:r>
            <a:r>
              <a:rPr lang="fa-IR" sz="2800" dirty="0" smtClean="0">
                <a:solidFill>
                  <a:schemeClr val="tx1"/>
                </a:solidFill>
                <a:cs typeface="B Nazanin" pitchFamily="2" charset="-78"/>
              </a:rPr>
              <a:t>مي کنند</a:t>
            </a:r>
            <a:endParaRPr lang="fa-IR" sz="2800" dirty="0">
              <a:solidFill>
                <a:schemeClr val="tx1"/>
              </a:solidFill>
              <a:cs typeface="B Nazanin" pitchFamily="2" charset="-78"/>
            </a:endParaRPr>
          </a:p>
          <a:p>
            <a:pPr lvl="2" algn="just" rtl="1">
              <a:lnSpc>
                <a:spcPct val="150000"/>
              </a:lnSpc>
              <a:buClr>
                <a:srgbClr val="00D600"/>
              </a:buClr>
            </a:pPr>
            <a:r>
              <a:rPr lang="fa-IR" sz="2000" dirty="0">
                <a:solidFill>
                  <a:schemeClr val="tx1"/>
                </a:solidFill>
                <a:cs typeface="B Nazanin" pitchFamily="2" charset="-78"/>
              </a:rPr>
              <a:t>حالت اوليه، مقداری را به هر متغير نسبت </a:t>
            </a:r>
            <a:r>
              <a:rPr lang="fa-IR" sz="2000" dirty="0" smtClean="0">
                <a:solidFill>
                  <a:schemeClr val="tx1"/>
                </a:solidFill>
                <a:cs typeface="B Nazanin" pitchFamily="2" charset="-78"/>
              </a:rPr>
              <a:t>مي دهد</a:t>
            </a:r>
            <a:endParaRPr lang="fa-IR" sz="2000" dirty="0">
              <a:solidFill>
                <a:schemeClr val="tx1"/>
              </a:solidFill>
              <a:cs typeface="B Nazanin" pitchFamily="2" charset="-78"/>
            </a:endParaRPr>
          </a:p>
          <a:p>
            <a:pPr lvl="2" algn="just" rtl="1">
              <a:lnSpc>
                <a:spcPct val="150000"/>
              </a:lnSpc>
              <a:buClr>
                <a:srgbClr val="00D600"/>
              </a:buClr>
            </a:pPr>
            <a:r>
              <a:rPr lang="fa-IR" sz="2000" dirty="0">
                <a:solidFill>
                  <a:schemeClr val="tx1"/>
                </a:solidFill>
                <a:cs typeface="B Nazanin" pitchFamily="2" charset="-78"/>
              </a:rPr>
              <a:t>تابع جانشين، تغيير مقدار يک متغير در هر زمان</a:t>
            </a:r>
          </a:p>
          <a:p>
            <a:pPr algn="just" rtl="1">
              <a:lnSpc>
                <a:spcPct val="150000"/>
              </a:lnSpc>
              <a:spcBef>
                <a:spcPct val="50000"/>
              </a:spcBef>
              <a:buClr>
                <a:srgbClr val="00D600"/>
              </a:buClr>
            </a:pPr>
            <a:r>
              <a:rPr lang="fa-IR" sz="2800" dirty="0">
                <a:solidFill>
                  <a:schemeClr val="tx1"/>
                </a:solidFill>
                <a:cs typeface="B Nazanin" pitchFamily="2" charset="-78"/>
              </a:rPr>
              <a:t>انتخاب مقدار جديد برای يک متغير</a:t>
            </a:r>
          </a:p>
          <a:p>
            <a:pPr lvl="2" algn="just" rtl="1">
              <a:lnSpc>
                <a:spcPct val="150000"/>
              </a:lnSpc>
              <a:buClr>
                <a:srgbClr val="00D600"/>
              </a:buClr>
            </a:pPr>
            <a:r>
              <a:rPr lang="fa-IR" sz="2000" dirty="0">
                <a:solidFill>
                  <a:schemeClr val="tx1"/>
                </a:solidFill>
                <a:cs typeface="B Nazanin" pitchFamily="2" charset="-78"/>
              </a:rPr>
              <a:t>انتخاب مقداری که کمترين برخورد را با متغيرهای ديگر ايجاد کند(اکتشاف برخورد کم)</a:t>
            </a:r>
          </a:p>
          <a:p>
            <a:pPr lvl="2" algn="just" rtl="1">
              <a:lnSpc>
                <a:spcPct val="150000"/>
              </a:lnSpc>
              <a:buClr>
                <a:srgbClr val="00D600"/>
              </a:buClr>
            </a:pPr>
            <a:r>
              <a:rPr lang="fa-IR" sz="2000" dirty="0">
                <a:solidFill>
                  <a:schemeClr val="tx1"/>
                </a:solidFill>
                <a:cs typeface="B Nazanin" pitchFamily="2" charset="-78"/>
              </a:rPr>
              <a:t> زمان اجرای برخورد کم مستقل از اندازه مسئله است</a:t>
            </a:r>
          </a:p>
          <a:p>
            <a:pPr lvl="2" algn="just" rtl="1">
              <a:lnSpc>
                <a:spcPct val="150000"/>
              </a:lnSpc>
              <a:buClr>
                <a:srgbClr val="00D600"/>
              </a:buClr>
            </a:pPr>
            <a:r>
              <a:rPr lang="fa-IR" sz="2000" dirty="0">
                <a:solidFill>
                  <a:schemeClr val="tx1"/>
                </a:solidFill>
                <a:cs typeface="B Nazanin" pitchFamily="2" charset="-78"/>
              </a:rPr>
              <a:t>برخورد کم، برای مسئله های سخت نيز کار </a:t>
            </a:r>
            <a:r>
              <a:rPr lang="fa-IR" sz="2000" dirty="0" smtClean="0">
                <a:solidFill>
                  <a:schemeClr val="tx1"/>
                </a:solidFill>
                <a:cs typeface="B Nazanin" pitchFamily="2" charset="-78"/>
              </a:rPr>
              <a:t>مي کند</a:t>
            </a:r>
            <a:endParaRPr lang="fa-IR" sz="2000" dirty="0">
              <a:solidFill>
                <a:schemeClr val="tx1"/>
              </a:solidFill>
              <a:cs typeface="B Nazanin" pitchFamily="2" charset="-78"/>
            </a:endParaRPr>
          </a:p>
          <a:p>
            <a:pPr algn="just" rtl="1">
              <a:lnSpc>
                <a:spcPct val="150000"/>
              </a:lnSpc>
              <a:spcBef>
                <a:spcPct val="50000"/>
              </a:spcBef>
              <a:buClr>
                <a:srgbClr val="00D600"/>
              </a:buClr>
            </a:pPr>
            <a:r>
              <a:rPr lang="fa-IR" sz="2800" dirty="0" smtClean="0">
                <a:solidFill>
                  <a:schemeClr val="tx1"/>
                </a:solidFill>
                <a:cs typeface="B Nazanin" pitchFamily="2" charset="-78"/>
              </a:rPr>
              <a:t>جستجوی </a:t>
            </a:r>
            <a:r>
              <a:rPr lang="fa-IR" sz="2800" dirty="0">
                <a:solidFill>
                  <a:schemeClr val="tx1"/>
                </a:solidFill>
                <a:cs typeface="B Nazanin" pitchFamily="2" charset="-78"/>
              </a:rPr>
              <a:t>محلی </a:t>
            </a:r>
            <a:r>
              <a:rPr lang="fa-IR" sz="2800" dirty="0" smtClean="0">
                <a:solidFill>
                  <a:schemeClr val="tx1"/>
                </a:solidFill>
                <a:cs typeface="B Nazanin" pitchFamily="2" charset="-78"/>
              </a:rPr>
              <a:t>مي تواند </a:t>
            </a:r>
            <a:r>
              <a:rPr lang="fa-IR" sz="2800" dirty="0">
                <a:solidFill>
                  <a:schemeClr val="tx1"/>
                </a:solidFill>
                <a:cs typeface="B Nazanin" pitchFamily="2" charset="-78"/>
              </a:rPr>
              <a:t>در صورت تغيير مسئله، تنظيمات </a:t>
            </a:r>
            <a:r>
              <a:rPr lang="en-US" sz="2800" dirty="0">
                <a:solidFill>
                  <a:schemeClr val="tx1"/>
                </a:solidFill>
                <a:cs typeface="B Nazanin" pitchFamily="2" charset="-78"/>
              </a:rPr>
              <a:t>Online</a:t>
            </a:r>
            <a:r>
              <a:rPr lang="fa-IR" sz="2800" dirty="0">
                <a:solidFill>
                  <a:schemeClr val="tx1"/>
                </a:solidFill>
                <a:cs typeface="B Nazanin" pitchFamily="2" charset="-78"/>
              </a:rPr>
              <a:t> را انجام </a:t>
            </a:r>
            <a:r>
              <a:rPr lang="fa-IR" sz="2800" dirty="0" smtClean="0">
                <a:solidFill>
                  <a:schemeClr val="tx1"/>
                </a:solidFill>
                <a:cs typeface="B Nazanin" pitchFamily="2" charset="-78"/>
              </a:rPr>
              <a:t>دهد.</a:t>
            </a:r>
            <a:endParaRPr lang="en-US" sz="2800" dirty="0">
              <a:solidFill>
                <a:schemeClr val="tx1"/>
              </a:solidFill>
              <a:cs typeface="B Nazanin" pitchFamily="2" charset="-78"/>
            </a:endParaRPr>
          </a:p>
        </p:txBody>
      </p:sp>
      <p:sp>
        <p:nvSpPr>
          <p:cNvPr id="6"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B Nazanin" pitchFamily="2" charset="-78"/>
              </a:rPr>
              <a:t>جستجوی محلی در مسائل ارضای محدوديت</a:t>
            </a:r>
            <a:endParaRPr lang="en-US" sz="36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548" name="Picture 4"/>
          <p:cNvPicPr>
            <a:picLocks noGrp="1" noChangeAspect="1" noChangeArrowheads="1"/>
          </p:cNvPicPr>
          <p:nvPr>
            <p:ph/>
          </p:nvPr>
        </p:nvPicPr>
        <p:blipFill>
          <a:blip r:embed="rId2" cstate="print"/>
          <a:srcRect/>
          <a:stretch>
            <a:fillRect/>
          </a:stretch>
        </p:blipFill>
        <p:spPr>
          <a:xfrm>
            <a:off x="1000125" y="1862142"/>
            <a:ext cx="7100888" cy="2138362"/>
          </a:xfrm>
          <a:noFill/>
          <a:ln/>
        </p:spPr>
      </p:pic>
      <p:sp>
        <p:nvSpPr>
          <p:cNvPr id="9" name="Slide Number Placeholder 4"/>
          <p:cNvSpPr>
            <a:spLocks noGrp="1"/>
          </p:cNvSpPr>
          <p:nvPr>
            <p:ph type="sldNum" sz="quarter" idx="12"/>
          </p:nvPr>
        </p:nvSpPr>
        <p:spPr/>
        <p:txBody>
          <a:bodyPr/>
          <a:lstStyle/>
          <a:p>
            <a:fld id="{45A01CEA-48A6-48F9-859C-0D0C491445BB}" type="slidenum">
              <a:rPr lang="ar-SA"/>
              <a:pPr/>
              <a:t>47</a:t>
            </a:fld>
            <a:endParaRPr lang="en-US"/>
          </a:p>
        </p:txBody>
      </p:sp>
      <p:sp>
        <p:nvSpPr>
          <p:cNvPr id="364552" name="Text Box 8"/>
          <p:cNvSpPr txBox="1">
            <a:spLocks noChangeArrowheads="1"/>
          </p:cNvSpPr>
          <p:nvPr/>
        </p:nvSpPr>
        <p:spPr bwMode="auto">
          <a:xfrm>
            <a:off x="1258888" y="1214422"/>
            <a:ext cx="6769100" cy="461665"/>
          </a:xfrm>
          <a:prstGeom prst="rect">
            <a:avLst/>
          </a:prstGeom>
          <a:noFill/>
          <a:ln w="9525" algn="ctr">
            <a:noFill/>
            <a:miter lim="800000"/>
            <a:headEnd/>
            <a:tailEnd/>
          </a:ln>
          <a:effectLst/>
        </p:spPr>
        <p:txBody>
          <a:bodyPr>
            <a:spAutoFit/>
          </a:bodyPr>
          <a:lstStyle/>
          <a:p>
            <a:pPr>
              <a:spcBef>
                <a:spcPct val="50000"/>
              </a:spcBef>
            </a:pPr>
            <a:r>
              <a:rPr lang="fa-IR" dirty="0">
                <a:solidFill>
                  <a:schemeClr val="tx1"/>
                </a:solidFill>
                <a:cs typeface="B Nazanin" pitchFamily="2" charset="-78"/>
              </a:rPr>
              <a:t>راه حل دو مرحله ای برای مسئله 8وزير با استفاده از کمترين برخورد</a:t>
            </a:r>
            <a:endParaRPr lang="en-US" dirty="0">
              <a:solidFill>
                <a:schemeClr val="tx1"/>
              </a:solidFill>
              <a:cs typeface="B Nazanin" pitchFamily="2" charset="-78"/>
            </a:endParaRPr>
          </a:p>
        </p:txBody>
      </p:sp>
      <p:sp>
        <p:nvSpPr>
          <p:cNvPr id="364553" name="Text Box 9"/>
          <p:cNvSpPr txBox="1">
            <a:spLocks noChangeArrowheads="1"/>
          </p:cNvSpPr>
          <p:nvPr/>
        </p:nvSpPr>
        <p:spPr bwMode="auto">
          <a:xfrm>
            <a:off x="357158" y="4071942"/>
            <a:ext cx="8286808" cy="2336024"/>
          </a:xfrm>
          <a:prstGeom prst="rect">
            <a:avLst/>
          </a:prstGeom>
          <a:noFill/>
          <a:ln w="9525" algn="ctr">
            <a:noFill/>
            <a:miter lim="800000"/>
            <a:headEnd/>
            <a:tailEnd/>
          </a:ln>
          <a:effectLst/>
        </p:spPr>
        <p:txBody>
          <a:bodyPr wrap="square">
            <a:spAutoFit/>
          </a:bodyPr>
          <a:lstStyle/>
          <a:p>
            <a:pPr algn="just" rtl="1">
              <a:lnSpc>
                <a:spcPct val="150000"/>
              </a:lnSpc>
              <a:spcBef>
                <a:spcPct val="10000"/>
              </a:spcBef>
              <a:buClr>
                <a:srgbClr val="00D600"/>
              </a:buClr>
            </a:pPr>
            <a:r>
              <a:rPr lang="fa-IR" dirty="0">
                <a:solidFill>
                  <a:schemeClr val="tx1"/>
                </a:solidFill>
                <a:cs typeface="B Nazanin" pitchFamily="2" charset="-78"/>
              </a:rPr>
              <a:t>در هر مرحله، يک وزير برای انتساب مجدد در ستون خودش انتخاب </a:t>
            </a:r>
            <a:r>
              <a:rPr lang="fa-IR" dirty="0" smtClean="0">
                <a:solidFill>
                  <a:schemeClr val="tx1"/>
                </a:solidFill>
                <a:cs typeface="B Nazanin" pitchFamily="2" charset="-78"/>
              </a:rPr>
              <a:t>مي گردد</a:t>
            </a:r>
            <a:endParaRPr lang="fa-IR" dirty="0">
              <a:solidFill>
                <a:schemeClr val="tx1"/>
              </a:solidFill>
              <a:cs typeface="B Nazanin" pitchFamily="2" charset="-78"/>
            </a:endParaRPr>
          </a:p>
          <a:p>
            <a:pPr algn="just" rtl="1">
              <a:lnSpc>
                <a:spcPct val="150000"/>
              </a:lnSpc>
              <a:spcBef>
                <a:spcPct val="10000"/>
              </a:spcBef>
              <a:buClr>
                <a:srgbClr val="00D600"/>
              </a:buClr>
            </a:pPr>
            <a:r>
              <a:rPr lang="fa-IR" dirty="0">
                <a:solidFill>
                  <a:schemeClr val="tx1"/>
                </a:solidFill>
                <a:cs typeface="B Nazanin" pitchFamily="2" charset="-78"/>
              </a:rPr>
              <a:t>تعداد برخوردها در هر مربع نشان داده شده است</a:t>
            </a:r>
          </a:p>
          <a:p>
            <a:pPr algn="just" rtl="1">
              <a:lnSpc>
                <a:spcPct val="150000"/>
              </a:lnSpc>
              <a:spcBef>
                <a:spcPct val="10000"/>
              </a:spcBef>
              <a:buClr>
                <a:srgbClr val="00D600"/>
              </a:buClr>
            </a:pPr>
            <a:r>
              <a:rPr lang="fa-IR" dirty="0">
                <a:solidFill>
                  <a:schemeClr val="tx1"/>
                </a:solidFill>
                <a:cs typeface="B Nazanin" pitchFamily="2" charset="-78"/>
              </a:rPr>
              <a:t>الگوريتم وزير را به مربعي با کمترين برخورد انتقال </a:t>
            </a:r>
            <a:r>
              <a:rPr lang="fa-IR" dirty="0" smtClean="0">
                <a:solidFill>
                  <a:schemeClr val="tx1"/>
                </a:solidFill>
                <a:cs typeface="B Nazanin" pitchFamily="2" charset="-78"/>
              </a:rPr>
              <a:t>مي دهد</a:t>
            </a:r>
            <a:r>
              <a:rPr lang="fa-IR" dirty="0">
                <a:solidFill>
                  <a:schemeClr val="tx1"/>
                </a:solidFill>
                <a:cs typeface="B Nazanin" pitchFamily="2" charset="-78"/>
              </a:rPr>
              <a:t>، بطوريکه گره ها را بطور تصادفی </a:t>
            </a:r>
            <a:r>
              <a:rPr lang="fa-IR" dirty="0" smtClean="0">
                <a:solidFill>
                  <a:schemeClr val="tx1"/>
                </a:solidFill>
                <a:cs typeface="B Nazanin" pitchFamily="2" charset="-78"/>
              </a:rPr>
              <a:t>مي شکند.</a:t>
            </a:r>
            <a:endParaRPr lang="en-US" dirty="0">
              <a:solidFill>
                <a:schemeClr val="tx1"/>
              </a:solidFill>
              <a:cs typeface="B Nazanin" pitchFamily="2" charset="-78"/>
            </a:endParaRPr>
          </a:p>
        </p:txBody>
      </p:sp>
      <p:sp>
        <p:nvSpPr>
          <p:cNvPr id="8"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B Nazanin" pitchFamily="2" charset="-78"/>
              </a:rPr>
              <a:t>مثال</a:t>
            </a:r>
            <a:endParaRPr lang="en-US" sz="36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073F5B-375A-42C8-8005-4DC7267DE76E}" type="slidenum">
              <a:rPr lang="ar-SA"/>
              <a:pPr/>
              <a:t>5</a:t>
            </a:fld>
            <a:endParaRPr lang="en-US"/>
          </a:p>
        </p:txBody>
      </p:sp>
      <p:sp>
        <p:nvSpPr>
          <p:cNvPr id="126987" name="Text Box 11"/>
          <p:cNvSpPr txBox="1">
            <a:spLocks noChangeArrowheads="1"/>
          </p:cNvSpPr>
          <p:nvPr/>
        </p:nvSpPr>
        <p:spPr bwMode="auto">
          <a:xfrm>
            <a:off x="571472" y="642918"/>
            <a:ext cx="8137525" cy="6217087"/>
          </a:xfrm>
          <a:prstGeom prst="rect">
            <a:avLst/>
          </a:prstGeom>
          <a:noFill/>
          <a:ln w="9525" algn="ctr">
            <a:noFill/>
            <a:miter lim="800000"/>
            <a:headEnd/>
            <a:tailEnd/>
          </a:ln>
          <a:effectLst/>
        </p:spPr>
        <p:txBody>
          <a:bodyPr wrap="square">
            <a:spAutoFit/>
          </a:bodyPr>
          <a:lstStyle/>
          <a:p>
            <a:pPr rtl="1">
              <a:spcBef>
                <a:spcPct val="50000"/>
              </a:spcBef>
            </a:pPr>
            <a:r>
              <a:rPr lang="fa-IR" sz="3200" dirty="0">
                <a:solidFill>
                  <a:schemeClr val="accent2"/>
                </a:solidFill>
                <a:cs typeface="2  Nazanin" pitchFamily="2" charset="-78"/>
              </a:rPr>
              <a:t>  </a:t>
            </a:r>
          </a:p>
          <a:p>
            <a:pPr lvl="1" rtl="1">
              <a:lnSpc>
                <a:spcPct val="150000"/>
              </a:lnSpc>
              <a:buClr>
                <a:srgbClr val="00D600"/>
              </a:buClr>
              <a:buFont typeface="Wingdings" pitchFamily="2" charset="2"/>
              <a:buChar char="×"/>
            </a:pPr>
            <a:r>
              <a:rPr lang="fa-IR" sz="2000" dirty="0">
                <a:solidFill>
                  <a:schemeClr val="tx1"/>
                </a:solidFill>
                <a:cs typeface="2  Nazanin" pitchFamily="2" charset="-78"/>
              </a:rPr>
              <a:t>مجموعه متناهی از متغيرها؛ </a:t>
            </a:r>
            <a:r>
              <a:rPr lang="en-US" sz="2000" dirty="0">
                <a:solidFill>
                  <a:schemeClr val="tx1"/>
                </a:solidFill>
                <a:cs typeface="2  Nazanin" pitchFamily="2" charset="-78"/>
              </a:rPr>
              <a:t>X1, X2, …, </a:t>
            </a:r>
            <a:r>
              <a:rPr lang="en-US" sz="2000" dirty="0" err="1">
                <a:solidFill>
                  <a:schemeClr val="tx1"/>
                </a:solidFill>
                <a:cs typeface="2  Nazanin" pitchFamily="2" charset="-78"/>
              </a:rPr>
              <a:t>Xn</a:t>
            </a:r>
            <a:r>
              <a:rPr lang="en-US" sz="2000" dirty="0">
                <a:solidFill>
                  <a:schemeClr val="tx1"/>
                </a:solidFill>
                <a:cs typeface="2  Nazanin" pitchFamily="2" charset="-78"/>
              </a:rPr>
              <a:t> </a:t>
            </a:r>
          </a:p>
          <a:p>
            <a:pPr lvl="1" rtl="1">
              <a:lnSpc>
                <a:spcPct val="150000"/>
              </a:lnSpc>
              <a:buClr>
                <a:srgbClr val="00D600"/>
              </a:buClr>
              <a:buFont typeface="Wingdings" pitchFamily="2" charset="2"/>
              <a:buChar char="×"/>
            </a:pPr>
            <a:r>
              <a:rPr lang="fa-IR" sz="2000" dirty="0">
                <a:solidFill>
                  <a:schemeClr val="tx1"/>
                </a:solidFill>
                <a:cs typeface="2  Nazanin" pitchFamily="2" charset="-78"/>
              </a:rPr>
              <a:t>مجموعه متناهی از محدوديتها؛ </a:t>
            </a:r>
            <a:r>
              <a:rPr lang="en-US" sz="2000" dirty="0">
                <a:solidFill>
                  <a:schemeClr val="tx1"/>
                </a:solidFill>
                <a:cs typeface="2  Nazanin" pitchFamily="2" charset="-78"/>
              </a:rPr>
              <a:t>C1, C2, …, Cm</a:t>
            </a:r>
            <a:endParaRPr lang="fa-IR" sz="2000" dirty="0">
              <a:solidFill>
                <a:schemeClr val="tx1"/>
              </a:solidFill>
              <a:cs typeface="2  Nazanin" pitchFamily="2" charset="-78"/>
            </a:endParaRPr>
          </a:p>
          <a:p>
            <a:pPr lvl="1" rtl="1">
              <a:lnSpc>
                <a:spcPct val="150000"/>
              </a:lnSpc>
              <a:buClr>
                <a:srgbClr val="00D600"/>
              </a:buClr>
              <a:buFont typeface="Wingdings" pitchFamily="2" charset="2"/>
              <a:buChar char="×"/>
            </a:pPr>
            <a:r>
              <a:rPr lang="fa-IR" sz="2000" dirty="0">
                <a:solidFill>
                  <a:schemeClr val="tx1"/>
                </a:solidFill>
                <a:cs typeface="2  Nazanin" pitchFamily="2" charset="-78"/>
              </a:rPr>
              <a:t>دامنه های متناهی ناتهی برای هر يک از متغيرها؛</a:t>
            </a:r>
            <a:r>
              <a:rPr lang="en-US" sz="2000" dirty="0">
                <a:solidFill>
                  <a:schemeClr val="tx1"/>
                </a:solidFill>
                <a:cs typeface="2  Nazanin" pitchFamily="2" charset="-78"/>
              </a:rPr>
              <a:t>DX1,DX2,…,</a:t>
            </a:r>
            <a:r>
              <a:rPr lang="en-US" sz="2000" dirty="0" err="1">
                <a:solidFill>
                  <a:schemeClr val="tx1"/>
                </a:solidFill>
                <a:cs typeface="2  Nazanin" pitchFamily="2" charset="-78"/>
              </a:rPr>
              <a:t>DXn</a:t>
            </a:r>
            <a:r>
              <a:rPr lang="en-US" sz="2000" dirty="0">
                <a:solidFill>
                  <a:schemeClr val="tx1"/>
                </a:solidFill>
                <a:cs typeface="2  Nazanin" pitchFamily="2" charset="-78"/>
              </a:rPr>
              <a:t> </a:t>
            </a:r>
          </a:p>
          <a:p>
            <a:pPr lvl="1" rtl="1">
              <a:lnSpc>
                <a:spcPct val="150000"/>
              </a:lnSpc>
              <a:buClr>
                <a:srgbClr val="00D600"/>
              </a:buClr>
              <a:buFont typeface="Wingdings" pitchFamily="2" charset="2"/>
              <a:buChar char="×"/>
            </a:pPr>
            <a:r>
              <a:rPr lang="fa-IR" sz="2000" dirty="0" smtClean="0">
                <a:solidFill>
                  <a:schemeClr val="tx1"/>
                </a:solidFill>
                <a:cs typeface="2  Nazanin" pitchFamily="2" charset="-78"/>
              </a:rPr>
              <a:t>هر محدوديت </a:t>
            </a:r>
            <a:r>
              <a:rPr lang="en-US" sz="2000" dirty="0" err="1" smtClean="0">
                <a:solidFill>
                  <a:schemeClr val="tx1"/>
                </a:solidFill>
                <a:cs typeface="2  Nazanin" pitchFamily="2" charset="-78"/>
              </a:rPr>
              <a:t>Ci</a:t>
            </a:r>
            <a:r>
              <a:rPr lang="fa-IR" sz="2000" dirty="0" smtClean="0">
                <a:solidFill>
                  <a:schemeClr val="tx1"/>
                </a:solidFill>
                <a:cs typeface="2  Nazanin" pitchFamily="2" charset="-78"/>
              </a:rPr>
              <a:t> زيرمجموعه ای از متغيرها و ترکيبهای ممکنی از مقادير برای آن زيرمجموعه ها</a:t>
            </a:r>
            <a:endParaRPr lang="en-US" sz="2000" dirty="0" smtClean="0">
              <a:solidFill>
                <a:schemeClr val="tx1"/>
              </a:solidFill>
              <a:cs typeface="2  Nazanin" pitchFamily="2" charset="-78"/>
            </a:endParaRPr>
          </a:p>
          <a:p>
            <a:pPr lvl="1" rtl="1">
              <a:lnSpc>
                <a:spcPct val="150000"/>
              </a:lnSpc>
              <a:buClr>
                <a:srgbClr val="00D600"/>
              </a:buClr>
              <a:buFont typeface="Wingdings" pitchFamily="2" charset="2"/>
              <a:buChar char="×"/>
            </a:pPr>
            <a:r>
              <a:rPr lang="fa-IR" sz="2000" dirty="0"/>
              <a:t>محدودیت‌ها میتوانند یکانی </a:t>
            </a:r>
            <a:r>
              <a:rPr lang="fa-IR" sz="2000" dirty="0" smtClean="0"/>
              <a:t>(</a:t>
            </a:r>
            <a:r>
              <a:rPr lang="en-US" sz="2000" dirty="0" smtClean="0"/>
              <a:t> xi = odd integers</a:t>
            </a:r>
            <a:r>
              <a:rPr lang="fa-IR" sz="2000" dirty="0" smtClean="0"/>
              <a:t>) </a:t>
            </a:r>
            <a:r>
              <a:rPr lang="fa-IR" sz="2000" dirty="0"/>
              <a:t>یا </a:t>
            </a:r>
            <a:r>
              <a:rPr lang="fa-IR" sz="2000" dirty="0">
                <a:solidFill>
                  <a:schemeClr val="tx2">
                    <a:lumMod val="75000"/>
                  </a:schemeClr>
                </a:solidFill>
              </a:rPr>
              <a:t>دو گانی </a:t>
            </a:r>
            <a:r>
              <a:rPr lang="fa-IR" sz="2000" dirty="0"/>
              <a:t>(رنگ آمیزی گراف) </a:t>
            </a:r>
            <a:r>
              <a:rPr lang="fa-IR" sz="2000" dirty="0" smtClean="0"/>
              <a:t>باشند</a:t>
            </a:r>
            <a:endParaRPr lang="en-US" sz="2000" dirty="0" smtClean="0"/>
          </a:p>
          <a:p>
            <a:pPr lvl="1" rtl="1">
              <a:lnSpc>
                <a:spcPct val="150000"/>
              </a:lnSpc>
              <a:buClr>
                <a:srgbClr val="00D600"/>
              </a:buClr>
              <a:buFont typeface="Wingdings" pitchFamily="2" charset="2"/>
              <a:buChar char="×"/>
            </a:pPr>
            <a:r>
              <a:rPr lang="fa-IR" sz="2000" dirty="0"/>
              <a:t>وقتی‌ ما به تمام متغیر‌ها مقادیر مجاز تخصیص دهیم به طوری که همهٔ محدودیت‌ها ارضا شوند میگوییم به </a:t>
            </a:r>
            <a:r>
              <a:rPr lang="fa-IR" sz="2000" dirty="0" smtClean="0"/>
              <a:t>جواب</a:t>
            </a:r>
            <a:r>
              <a:rPr lang="en-US" sz="2000" dirty="0" smtClean="0"/>
              <a:t> )</a:t>
            </a:r>
            <a:r>
              <a:rPr lang="fa-IR" sz="2000" b="1" dirty="0" smtClean="0">
                <a:solidFill>
                  <a:schemeClr val="tx1"/>
                </a:solidFill>
                <a:cs typeface="2  Nazanin" pitchFamily="2" charset="-78"/>
              </a:rPr>
              <a:t>راه </a:t>
            </a:r>
            <a:r>
              <a:rPr lang="fa-IR" sz="2000" b="1" dirty="0">
                <a:solidFill>
                  <a:schemeClr val="tx1"/>
                </a:solidFill>
                <a:cs typeface="2  Nazanin" pitchFamily="2" charset="-78"/>
              </a:rPr>
              <a:t>حل</a:t>
            </a:r>
            <a:r>
              <a:rPr lang="fa-IR" sz="2000" dirty="0">
                <a:solidFill>
                  <a:schemeClr val="tx1"/>
                </a:solidFill>
                <a:cs typeface="2  Nazanin" pitchFamily="2" charset="-78"/>
              </a:rPr>
              <a:t> </a:t>
            </a:r>
            <a:r>
              <a:rPr lang="en-US" sz="2000" dirty="0" smtClean="0">
                <a:solidFill>
                  <a:schemeClr val="tx1"/>
                </a:solidFill>
                <a:cs typeface="2  Nazanin" pitchFamily="2" charset="-78"/>
              </a:rPr>
              <a:t>(</a:t>
            </a:r>
            <a:r>
              <a:rPr lang="en-US" sz="2000" dirty="0" smtClean="0"/>
              <a:t> </a:t>
            </a:r>
            <a:r>
              <a:rPr lang="fa-IR" sz="2000" dirty="0" smtClean="0"/>
              <a:t>رسیدیم</a:t>
            </a:r>
            <a:endParaRPr lang="fa-IR" sz="2000" dirty="0">
              <a:solidFill>
                <a:schemeClr val="tx1"/>
              </a:solidFill>
              <a:cs typeface="2  Nazanin" pitchFamily="2" charset="-78"/>
            </a:endParaRPr>
          </a:p>
          <a:p>
            <a:pPr rtl="1">
              <a:spcBef>
                <a:spcPct val="30000"/>
              </a:spcBef>
              <a:buClr>
                <a:srgbClr val="00D600"/>
              </a:buClr>
              <a:buFont typeface="Wingdings" pitchFamily="2" charset="2"/>
              <a:buChar char="Ã"/>
            </a:pPr>
            <a:r>
              <a:rPr lang="fa-IR" dirty="0">
                <a:solidFill>
                  <a:schemeClr val="tx1"/>
                </a:solidFill>
                <a:cs typeface="2  Nazanin" pitchFamily="2" charset="-78"/>
              </a:rPr>
              <a:t>هر حالت با </a:t>
            </a:r>
            <a:r>
              <a:rPr lang="fa-IR" b="1" dirty="0">
                <a:solidFill>
                  <a:schemeClr val="tx1"/>
                </a:solidFill>
                <a:cs typeface="2  Nazanin" pitchFamily="2" charset="-78"/>
              </a:rPr>
              <a:t>انتساب</a:t>
            </a:r>
            <a:r>
              <a:rPr lang="fa-IR" dirty="0">
                <a:solidFill>
                  <a:schemeClr val="tx1"/>
                </a:solidFill>
                <a:cs typeface="2  Nazanin" pitchFamily="2" charset="-78"/>
              </a:rPr>
              <a:t> مقاديری به چند يا تمام متغيرها تعريف </a:t>
            </a:r>
            <a:r>
              <a:rPr lang="fa-IR" dirty="0" smtClean="0">
                <a:solidFill>
                  <a:schemeClr val="tx1"/>
                </a:solidFill>
                <a:cs typeface="2  Nazanin" pitchFamily="2" charset="-78"/>
              </a:rPr>
              <a:t>مي شود.</a:t>
            </a:r>
            <a:endParaRPr lang="fa-IR" dirty="0">
              <a:solidFill>
                <a:schemeClr val="tx1"/>
              </a:solidFill>
              <a:cs typeface="2  Nazanin" pitchFamily="2" charset="-78"/>
            </a:endParaRPr>
          </a:p>
          <a:p>
            <a:pPr rtl="1">
              <a:spcBef>
                <a:spcPct val="30000"/>
              </a:spcBef>
              <a:buClr>
                <a:srgbClr val="00D600"/>
              </a:buClr>
              <a:buFont typeface="Wingdings" pitchFamily="2" charset="2"/>
              <a:buChar char="Ã"/>
            </a:pPr>
            <a:r>
              <a:rPr lang="fa-IR" dirty="0">
                <a:solidFill>
                  <a:schemeClr val="tx1"/>
                </a:solidFill>
                <a:cs typeface="2  Nazanin" pitchFamily="2" charset="-78"/>
              </a:rPr>
              <a:t>انتسابی که هيچ محدوديتی را نقض نکند، انتساب </a:t>
            </a:r>
            <a:r>
              <a:rPr lang="fa-IR" b="1" dirty="0">
                <a:solidFill>
                  <a:schemeClr val="tx1"/>
                </a:solidFill>
                <a:cs typeface="2  Nazanin" pitchFamily="2" charset="-78"/>
              </a:rPr>
              <a:t>سازگار</a:t>
            </a:r>
            <a:r>
              <a:rPr lang="fa-IR" dirty="0">
                <a:solidFill>
                  <a:schemeClr val="tx1"/>
                </a:solidFill>
                <a:cs typeface="2  Nazanin" pitchFamily="2" charset="-78"/>
              </a:rPr>
              <a:t> </a:t>
            </a:r>
            <a:r>
              <a:rPr lang="fa-IR" dirty="0" smtClean="0">
                <a:solidFill>
                  <a:schemeClr val="tx1"/>
                </a:solidFill>
                <a:cs typeface="2  Nazanin" pitchFamily="2" charset="-78"/>
              </a:rPr>
              <a:t>یا </a:t>
            </a:r>
            <a:r>
              <a:rPr lang="fa-IR" b="1" dirty="0" smtClean="0">
                <a:solidFill>
                  <a:schemeClr val="tx1"/>
                </a:solidFill>
                <a:cs typeface="2  Nazanin" pitchFamily="2" charset="-78"/>
              </a:rPr>
              <a:t>مجاز</a:t>
            </a:r>
            <a:r>
              <a:rPr lang="fa-IR" dirty="0" smtClean="0">
                <a:solidFill>
                  <a:schemeClr val="tx1"/>
                </a:solidFill>
                <a:cs typeface="2  Nazanin" pitchFamily="2" charset="-78"/>
              </a:rPr>
              <a:t> نام دارد.</a:t>
            </a:r>
            <a:endParaRPr lang="fa-IR" dirty="0">
              <a:solidFill>
                <a:schemeClr val="tx1"/>
              </a:solidFill>
              <a:cs typeface="2  Nazanin" pitchFamily="2" charset="-78"/>
            </a:endParaRPr>
          </a:p>
          <a:p>
            <a:pPr rtl="1">
              <a:spcBef>
                <a:spcPct val="30000"/>
              </a:spcBef>
              <a:buClr>
                <a:srgbClr val="00D600"/>
              </a:buClr>
              <a:buFont typeface="Wingdings" pitchFamily="2" charset="2"/>
              <a:buChar char="Ã"/>
            </a:pPr>
            <a:r>
              <a:rPr lang="fa-IR" dirty="0">
                <a:solidFill>
                  <a:schemeClr val="tx1"/>
                </a:solidFill>
                <a:cs typeface="2  Nazanin" pitchFamily="2" charset="-78"/>
              </a:rPr>
              <a:t>انتساب </a:t>
            </a:r>
            <a:r>
              <a:rPr lang="fa-IR" b="1" dirty="0">
                <a:solidFill>
                  <a:schemeClr val="tx1"/>
                </a:solidFill>
                <a:cs typeface="2  Nazanin" pitchFamily="2" charset="-78"/>
              </a:rPr>
              <a:t>کامل</a:t>
            </a:r>
            <a:r>
              <a:rPr lang="fa-IR" dirty="0">
                <a:solidFill>
                  <a:schemeClr val="tx1"/>
                </a:solidFill>
                <a:cs typeface="2  Nazanin" pitchFamily="2" charset="-78"/>
              </a:rPr>
              <a:t> آن است که هر متغيری در آن </a:t>
            </a:r>
            <a:r>
              <a:rPr lang="fa-IR" dirty="0" smtClean="0">
                <a:solidFill>
                  <a:schemeClr val="tx1"/>
                </a:solidFill>
                <a:cs typeface="2  Nazanin" pitchFamily="2" charset="-78"/>
              </a:rPr>
              <a:t>باشد.</a:t>
            </a:r>
            <a:endParaRPr lang="fa-IR" dirty="0">
              <a:solidFill>
                <a:schemeClr val="tx1"/>
              </a:solidFill>
              <a:cs typeface="2  Nazanin" pitchFamily="2" charset="-78"/>
            </a:endParaRPr>
          </a:p>
          <a:p>
            <a:pPr rtl="1">
              <a:spcBef>
                <a:spcPct val="30000"/>
              </a:spcBef>
              <a:buClr>
                <a:srgbClr val="00D600"/>
              </a:buClr>
              <a:buFont typeface="Wingdings" pitchFamily="2" charset="2"/>
              <a:buChar char="Ã"/>
            </a:pPr>
            <a:r>
              <a:rPr lang="fa-IR" dirty="0">
                <a:solidFill>
                  <a:schemeClr val="tx1"/>
                </a:solidFill>
                <a:cs typeface="2  Nazanin" pitchFamily="2" charset="-78"/>
              </a:rPr>
              <a:t> </a:t>
            </a:r>
            <a:r>
              <a:rPr lang="fa-IR" b="1" dirty="0">
                <a:solidFill>
                  <a:schemeClr val="tx1"/>
                </a:solidFill>
                <a:cs typeface="2  Nazanin" pitchFamily="2" charset="-78"/>
              </a:rPr>
              <a:t>راه حل</a:t>
            </a:r>
            <a:r>
              <a:rPr lang="fa-IR" dirty="0">
                <a:solidFill>
                  <a:schemeClr val="tx1"/>
                </a:solidFill>
                <a:cs typeface="2  Nazanin" pitchFamily="2" charset="-78"/>
              </a:rPr>
              <a:t> </a:t>
            </a:r>
            <a:r>
              <a:rPr lang="en-US" dirty="0">
                <a:solidFill>
                  <a:schemeClr val="tx1"/>
                </a:solidFill>
                <a:cs typeface="2  Nazanin" pitchFamily="2" charset="-78"/>
              </a:rPr>
              <a:t>CSP</a:t>
            </a:r>
            <a:r>
              <a:rPr lang="fa-IR" dirty="0">
                <a:solidFill>
                  <a:schemeClr val="tx1"/>
                </a:solidFill>
                <a:cs typeface="2  Nazanin" pitchFamily="2" charset="-78"/>
              </a:rPr>
              <a:t> يک انتساب کامل است اگر تمام محدوديتها را برآورده </a:t>
            </a:r>
            <a:r>
              <a:rPr lang="fa-IR" dirty="0" smtClean="0">
                <a:solidFill>
                  <a:schemeClr val="tx1"/>
                </a:solidFill>
                <a:cs typeface="2  Nazanin" pitchFamily="2" charset="-78"/>
              </a:rPr>
              <a:t>کند.</a:t>
            </a:r>
            <a:endParaRPr lang="fa-IR" dirty="0">
              <a:solidFill>
                <a:schemeClr val="tx1"/>
              </a:solidFill>
              <a:cs typeface="2  Nazanin" pitchFamily="2" charset="-78"/>
            </a:endParaRPr>
          </a:p>
          <a:p>
            <a:pPr rtl="1">
              <a:spcBef>
                <a:spcPct val="30000"/>
              </a:spcBef>
              <a:buClr>
                <a:srgbClr val="00D600"/>
              </a:buClr>
              <a:buFont typeface="Wingdings" pitchFamily="2" charset="2"/>
              <a:buChar char="Ã"/>
            </a:pPr>
            <a:r>
              <a:rPr lang="fa-IR" dirty="0">
                <a:solidFill>
                  <a:schemeClr val="tx1"/>
                </a:solidFill>
                <a:cs typeface="2  Nazanin" pitchFamily="2" charset="-78"/>
              </a:rPr>
              <a:t>بعضی از </a:t>
            </a:r>
            <a:r>
              <a:rPr lang="en-US" dirty="0">
                <a:solidFill>
                  <a:schemeClr val="tx1"/>
                </a:solidFill>
                <a:cs typeface="2  Nazanin" pitchFamily="2" charset="-78"/>
              </a:rPr>
              <a:t>CSP</a:t>
            </a:r>
            <a:r>
              <a:rPr lang="fa-IR" dirty="0">
                <a:solidFill>
                  <a:schemeClr val="tx1"/>
                </a:solidFill>
                <a:cs typeface="2  Nazanin" pitchFamily="2" charset="-78"/>
              </a:rPr>
              <a:t>ها به راه حلهايي نياز دارند که </a:t>
            </a:r>
            <a:r>
              <a:rPr lang="fa-IR" b="1" dirty="0">
                <a:solidFill>
                  <a:schemeClr val="tx1"/>
                </a:solidFill>
                <a:cs typeface="2  Nazanin" pitchFamily="2" charset="-78"/>
              </a:rPr>
              <a:t>تابع هدف</a:t>
            </a:r>
            <a:r>
              <a:rPr lang="fa-IR" dirty="0">
                <a:solidFill>
                  <a:schemeClr val="tx1"/>
                </a:solidFill>
                <a:cs typeface="2  Nazanin" pitchFamily="2" charset="-78"/>
              </a:rPr>
              <a:t> را بيشينه </a:t>
            </a:r>
            <a:r>
              <a:rPr lang="fa-IR" dirty="0" smtClean="0">
                <a:solidFill>
                  <a:schemeClr val="tx1"/>
                </a:solidFill>
                <a:cs typeface="2  Nazanin" pitchFamily="2" charset="-78"/>
              </a:rPr>
              <a:t>کنند.</a:t>
            </a:r>
            <a:endParaRPr lang="en-US" dirty="0">
              <a:solidFill>
                <a:schemeClr val="tx1"/>
              </a:solidFill>
              <a:cs typeface="2  Nazanin" pitchFamily="2" charset="-78"/>
            </a:endParaRPr>
          </a:p>
        </p:txBody>
      </p:sp>
      <p:sp>
        <p:nvSpPr>
          <p:cNvPr id="5"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a:spAutoFit/>
          </a:bodyPr>
          <a:lstStyle/>
          <a:p>
            <a:pPr rtl="1">
              <a:spcBef>
                <a:spcPct val="50000"/>
              </a:spcBef>
            </a:pPr>
            <a:r>
              <a:rPr lang="fa-IR" sz="3600" dirty="0" smtClean="0">
                <a:solidFill>
                  <a:schemeClr val="tx1"/>
                </a:solidFill>
                <a:cs typeface="2  Nazanin" pitchFamily="2" charset="-78"/>
              </a:rPr>
              <a:t>ارضای محدوديت (</a:t>
            </a:r>
            <a:r>
              <a:rPr lang="en-US" sz="3600" dirty="0" smtClean="0">
                <a:solidFill>
                  <a:schemeClr val="tx1"/>
                </a:solidFill>
                <a:cs typeface="2  Nazanin" pitchFamily="2" charset="-78"/>
              </a:rPr>
              <a:t>CSP</a:t>
            </a:r>
            <a:r>
              <a:rPr lang="fa-IR" sz="3600" dirty="0" smtClean="0">
                <a:solidFill>
                  <a:schemeClr val="tx1"/>
                </a:solidFill>
                <a:cs typeface="2  Nazanin" pitchFamily="2" charset="-78"/>
              </a:rPr>
              <a:t>) چيست؟</a:t>
            </a:r>
            <a:endParaRPr lang="en-US" sz="3600" dirty="0">
              <a:solidFill>
                <a:schemeClr val="tx1"/>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17" name="Picture 17"/>
          <p:cNvPicPr>
            <a:picLocks noGrp="1" noChangeAspect="1" noChangeArrowheads="1"/>
          </p:cNvPicPr>
          <p:nvPr>
            <p:ph/>
          </p:nvPr>
        </p:nvPicPr>
        <p:blipFill>
          <a:blip r:embed="rId2" cstate="print"/>
          <a:srcRect/>
          <a:stretch>
            <a:fillRect/>
          </a:stretch>
        </p:blipFill>
        <p:spPr>
          <a:xfrm>
            <a:off x="177803" y="1714488"/>
            <a:ext cx="4751387" cy="4017962"/>
          </a:xfrm>
          <a:noFill/>
          <a:ln/>
        </p:spPr>
      </p:pic>
      <p:sp>
        <p:nvSpPr>
          <p:cNvPr id="9" name="Slide Number Placeholder 4"/>
          <p:cNvSpPr>
            <a:spLocks noGrp="1"/>
          </p:cNvSpPr>
          <p:nvPr>
            <p:ph type="sldNum" sz="quarter" idx="12"/>
          </p:nvPr>
        </p:nvSpPr>
        <p:spPr/>
        <p:txBody>
          <a:bodyPr/>
          <a:lstStyle/>
          <a:p>
            <a:fld id="{BAC5A61D-B392-415C-AD1A-C6D6385F72D0}" type="slidenum">
              <a:rPr lang="ar-SA"/>
              <a:pPr/>
              <a:t>6</a:t>
            </a:fld>
            <a:endParaRPr lang="en-US"/>
          </a:p>
        </p:txBody>
      </p:sp>
      <p:sp>
        <p:nvSpPr>
          <p:cNvPr id="128015" name="Text Box 15"/>
          <p:cNvSpPr txBox="1">
            <a:spLocks noChangeArrowheads="1"/>
          </p:cNvSpPr>
          <p:nvPr/>
        </p:nvSpPr>
        <p:spPr bwMode="auto">
          <a:xfrm>
            <a:off x="611188" y="2276475"/>
            <a:ext cx="7777162" cy="457200"/>
          </a:xfrm>
          <a:prstGeom prst="rect">
            <a:avLst/>
          </a:prstGeom>
          <a:noFill/>
          <a:ln w="9525" algn="ctr">
            <a:noFill/>
            <a:miter lim="800000"/>
            <a:headEnd/>
            <a:tailEnd/>
          </a:ln>
          <a:effectLst/>
        </p:spPr>
        <p:txBody>
          <a:bodyPr>
            <a:spAutoFit/>
          </a:bodyPr>
          <a:lstStyle/>
          <a:p>
            <a:pPr rtl="1">
              <a:spcBef>
                <a:spcPct val="50000"/>
              </a:spcBef>
              <a:buClr>
                <a:srgbClr val="00D600"/>
              </a:buClr>
              <a:buFont typeface="Wingdings" pitchFamily="2" charset="2"/>
              <a:buChar char="Ã"/>
            </a:pPr>
            <a:endParaRPr lang="fa-IR"/>
          </a:p>
        </p:txBody>
      </p:sp>
      <p:sp>
        <p:nvSpPr>
          <p:cNvPr id="128019" name="Text Box 19"/>
          <p:cNvSpPr txBox="1">
            <a:spLocks noChangeArrowheads="1"/>
          </p:cNvSpPr>
          <p:nvPr/>
        </p:nvSpPr>
        <p:spPr bwMode="auto">
          <a:xfrm>
            <a:off x="571472" y="1285860"/>
            <a:ext cx="8429684" cy="4832092"/>
          </a:xfrm>
          <a:prstGeom prst="rect">
            <a:avLst/>
          </a:prstGeom>
          <a:noFill/>
          <a:ln w="9525" algn="ctr">
            <a:noFill/>
            <a:miter lim="800000"/>
            <a:headEnd/>
            <a:tailEnd/>
          </a:ln>
          <a:effectLst/>
        </p:spPr>
        <p:txBody>
          <a:bodyPr wrap="square">
            <a:spAutoFit/>
          </a:bodyPr>
          <a:lstStyle/>
          <a:p>
            <a:pPr rtl="1">
              <a:spcBef>
                <a:spcPct val="50000"/>
              </a:spcBef>
            </a:pPr>
            <a:endParaRPr lang="fa-IR" sz="3200" dirty="0" smtClean="0">
              <a:solidFill>
                <a:schemeClr val="tx1"/>
              </a:solidFill>
              <a:cs typeface="2  Nazanin" pitchFamily="2" charset="-78"/>
            </a:endParaRPr>
          </a:p>
          <a:p>
            <a:pPr rtl="1">
              <a:spcBef>
                <a:spcPct val="50000"/>
              </a:spcBef>
            </a:pPr>
            <a:r>
              <a:rPr lang="fa-IR" sz="3200" dirty="0" smtClean="0">
                <a:solidFill>
                  <a:schemeClr val="tx1"/>
                </a:solidFill>
                <a:cs typeface="2  Nazanin" pitchFamily="2" charset="-78"/>
              </a:rPr>
              <a:t>متغيرها</a:t>
            </a:r>
            <a:r>
              <a:rPr lang="fa-IR" sz="3200" dirty="0">
                <a:solidFill>
                  <a:schemeClr val="tx1"/>
                </a:solidFill>
                <a:cs typeface="2  Nazanin" pitchFamily="2" charset="-78"/>
              </a:rPr>
              <a:t>:</a:t>
            </a:r>
            <a:r>
              <a:rPr lang="fa-IR" dirty="0">
                <a:solidFill>
                  <a:schemeClr val="tx1"/>
                </a:solidFill>
                <a:cs typeface="2  Nazanin" pitchFamily="2" charset="-78"/>
              </a:rPr>
              <a:t> </a:t>
            </a:r>
            <a:r>
              <a:rPr lang="en-US" dirty="0">
                <a:solidFill>
                  <a:schemeClr val="tx1"/>
                </a:solidFill>
                <a:cs typeface="2  Nazanin" pitchFamily="2" charset="-78"/>
              </a:rPr>
              <a:t>WA, NT, Q, NSW, V, SA, T</a:t>
            </a:r>
            <a:endParaRPr lang="fa-IR" dirty="0">
              <a:solidFill>
                <a:schemeClr val="tx1"/>
              </a:solidFill>
              <a:cs typeface="2  Nazanin" pitchFamily="2" charset="-78"/>
            </a:endParaRPr>
          </a:p>
          <a:p>
            <a:pPr rtl="1">
              <a:spcBef>
                <a:spcPct val="50000"/>
              </a:spcBef>
            </a:pPr>
            <a:r>
              <a:rPr lang="fa-IR" sz="3200" dirty="0">
                <a:solidFill>
                  <a:schemeClr val="tx1"/>
                </a:solidFill>
                <a:cs typeface="2  Nazanin" pitchFamily="2" charset="-78"/>
              </a:rPr>
              <a:t>دامنه: </a:t>
            </a:r>
            <a:r>
              <a:rPr lang="fa-IR" sz="3200" b="1" dirty="0">
                <a:solidFill>
                  <a:schemeClr val="tx1"/>
                </a:solidFill>
                <a:cs typeface="2  Nazanin" pitchFamily="2" charset="-78"/>
              </a:rPr>
              <a:t>{</a:t>
            </a:r>
            <a:r>
              <a:rPr lang="fa-IR" sz="2800" dirty="0">
                <a:solidFill>
                  <a:schemeClr val="tx1"/>
                </a:solidFill>
                <a:cs typeface="2  Nazanin" pitchFamily="2" charset="-78"/>
              </a:rPr>
              <a:t>آبی، سبز، قرمز</a:t>
            </a:r>
            <a:r>
              <a:rPr lang="fa-IR" sz="3200" b="1" dirty="0">
                <a:solidFill>
                  <a:schemeClr val="tx1"/>
                </a:solidFill>
                <a:cs typeface="2  Nazanin" pitchFamily="2" charset="-78"/>
              </a:rPr>
              <a:t>}</a:t>
            </a:r>
            <a:r>
              <a:rPr lang="fa-IR" sz="2800" dirty="0">
                <a:solidFill>
                  <a:schemeClr val="tx1"/>
                </a:solidFill>
                <a:cs typeface="2  Nazanin" pitchFamily="2" charset="-78"/>
              </a:rPr>
              <a:t> = </a:t>
            </a:r>
            <a:r>
              <a:rPr lang="en-US" sz="2800" dirty="0">
                <a:solidFill>
                  <a:schemeClr val="tx1"/>
                </a:solidFill>
                <a:cs typeface="2  Nazanin" pitchFamily="2" charset="-78"/>
              </a:rPr>
              <a:t>D</a:t>
            </a:r>
            <a:r>
              <a:rPr lang="en-US" sz="1800" dirty="0">
                <a:solidFill>
                  <a:schemeClr val="tx1"/>
                </a:solidFill>
                <a:cs typeface="2  Nazanin" pitchFamily="2" charset="-78"/>
              </a:rPr>
              <a:t>i</a:t>
            </a:r>
          </a:p>
          <a:p>
            <a:pPr rtl="1">
              <a:spcBef>
                <a:spcPct val="50000"/>
              </a:spcBef>
            </a:pPr>
            <a:r>
              <a:rPr lang="fa-IR" sz="3200" dirty="0">
                <a:solidFill>
                  <a:schemeClr val="tx1"/>
                </a:solidFill>
                <a:cs typeface="2  Nazanin" pitchFamily="2" charset="-78"/>
              </a:rPr>
              <a:t>محدوديتها: </a:t>
            </a:r>
            <a:r>
              <a:rPr lang="fa-IR" sz="2800" dirty="0" smtClean="0">
                <a:solidFill>
                  <a:schemeClr val="tx1"/>
                </a:solidFill>
                <a:cs typeface="2  Nazanin" pitchFamily="2" charset="-78"/>
              </a:rPr>
              <a:t>نواحی مجاور</a:t>
            </a:r>
            <a:r>
              <a:rPr lang="fa-IR" sz="2800" dirty="0">
                <a:solidFill>
                  <a:schemeClr val="tx1"/>
                </a:solidFill>
                <a:cs typeface="2  Nazanin" pitchFamily="2" charset="-78"/>
              </a:rPr>
              <a:t>، </a:t>
            </a:r>
            <a:r>
              <a:rPr lang="fa-IR" sz="2800" dirty="0" smtClean="0">
                <a:solidFill>
                  <a:schemeClr val="tx1"/>
                </a:solidFill>
                <a:cs typeface="2  Nazanin" pitchFamily="2" charset="-78"/>
              </a:rPr>
              <a:t>دارای</a:t>
            </a:r>
          </a:p>
          <a:p>
            <a:pPr rtl="1">
              <a:spcBef>
                <a:spcPct val="50000"/>
              </a:spcBef>
            </a:pPr>
            <a:r>
              <a:rPr lang="fa-IR" sz="2800" dirty="0" smtClean="0">
                <a:solidFill>
                  <a:schemeClr val="tx1"/>
                </a:solidFill>
                <a:cs typeface="2  Nazanin" pitchFamily="2" charset="-78"/>
              </a:rPr>
              <a:t>رنگهای متمایز.</a:t>
            </a:r>
          </a:p>
          <a:p>
            <a:pPr rtl="1">
              <a:spcBef>
                <a:spcPct val="50000"/>
              </a:spcBef>
            </a:pPr>
            <a:r>
              <a:rPr lang="fa-IR" sz="2800" dirty="0" smtClean="0">
                <a:solidFill>
                  <a:schemeClr val="tx1"/>
                </a:solidFill>
                <a:cs typeface="2  Nazanin" pitchFamily="2" charset="-78"/>
              </a:rPr>
              <a:t>مثال</a:t>
            </a:r>
            <a:r>
              <a:rPr lang="fa-IR" sz="2800" dirty="0">
                <a:solidFill>
                  <a:schemeClr val="tx1"/>
                </a:solidFill>
                <a:cs typeface="2  Nazanin" pitchFamily="2" charset="-78"/>
              </a:rPr>
              <a:t>: </a:t>
            </a:r>
            <a:r>
              <a:rPr lang="en-US" dirty="0">
                <a:solidFill>
                  <a:schemeClr val="tx1"/>
                </a:solidFill>
                <a:cs typeface="2  Nazanin" pitchFamily="2" charset="-78"/>
              </a:rPr>
              <a:t>WA ≠ NT</a:t>
            </a:r>
            <a:r>
              <a:rPr lang="fa-IR" dirty="0">
                <a:solidFill>
                  <a:schemeClr val="tx1"/>
                </a:solidFill>
                <a:cs typeface="2  Nazanin" pitchFamily="2" charset="-78"/>
              </a:rPr>
              <a:t> يعنی </a:t>
            </a:r>
            <a:r>
              <a:rPr lang="en-US" dirty="0">
                <a:solidFill>
                  <a:schemeClr val="tx1"/>
                </a:solidFill>
                <a:cs typeface="2  Nazanin" pitchFamily="2" charset="-78"/>
              </a:rPr>
              <a:t>(WA,NT)</a:t>
            </a:r>
            <a:r>
              <a:rPr lang="en-US" sz="2800" dirty="0">
                <a:solidFill>
                  <a:schemeClr val="tx1"/>
                </a:solidFill>
                <a:cs typeface="2  Nazanin" pitchFamily="2" charset="-78"/>
              </a:rPr>
              <a:t> </a:t>
            </a:r>
            <a:r>
              <a:rPr lang="fa-IR" sz="2800" dirty="0">
                <a:solidFill>
                  <a:schemeClr val="tx1"/>
                </a:solidFill>
                <a:cs typeface="2  Nazanin" pitchFamily="2" charset="-78"/>
              </a:rPr>
              <a:t> </a:t>
            </a:r>
            <a:r>
              <a:rPr lang="fa-IR" sz="2800" dirty="0" smtClean="0">
                <a:solidFill>
                  <a:schemeClr val="tx1"/>
                </a:solidFill>
                <a:cs typeface="2  Nazanin" pitchFamily="2" charset="-78"/>
              </a:rPr>
              <a:t>عضو:</a:t>
            </a:r>
            <a:endParaRPr lang="fa-IR" dirty="0">
              <a:solidFill>
                <a:schemeClr val="tx1"/>
              </a:solidFill>
              <a:cs typeface="2  Nazanin" pitchFamily="2" charset="-78"/>
            </a:endParaRPr>
          </a:p>
          <a:p>
            <a:pPr rtl="1">
              <a:spcBef>
                <a:spcPct val="50000"/>
              </a:spcBef>
            </a:pPr>
            <a:r>
              <a:rPr lang="fa-IR" sz="3200" b="1" dirty="0">
                <a:solidFill>
                  <a:schemeClr val="tx1"/>
                </a:solidFill>
                <a:cs typeface="2  Nazanin" pitchFamily="2" charset="-78"/>
              </a:rPr>
              <a:t>{</a:t>
            </a:r>
            <a:r>
              <a:rPr lang="fa-IR" dirty="0">
                <a:solidFill>
                  <a:schemeClr val="tx1"/>
                </a:solidFill>
                <a:cs typeface="2  Nazanin" pitchFamily="2" charset="-78"/>
              </a:rPr>
              <a:t>(قرمز</a:t>
            </a:r>
            <a:r>
              <a:rPr lang="en-US" dirty="0">
                <a:solidFill>
                  <a:schemeClr val="tx1"/>
                </a:solidFill>
                <a:cs typeface="2  Nazanin" pitchFamily="2" charset="-78"/>
              </a:rPr>
              <a:t>,</a:t>
            </a:r>
            <a:r>
              <a:rPr lang="fa-IR" dirty="0">
                <a:solidFill>
                  <a:schemeClr val="tx1"/>
                </a:solidFill>
                <a:cs typeface="2  Nazanin" pitchFamily="2" charset="-78"/>
              </a:rPr>
              <a:t>سبز</a:t>
            </a:r>
            <a:r>
              <a:rPr lang="en-US" dirty="0">
                <a:solidFill>
                  <a:schemeClr val="tx1"/>
                </a:solidFill>
                <a:cs typeface="2  Nazanin" pitchFamily="2" charset="-78"/>
              </a:rPr>
              <a:t>),(</a:t>
            </a:r>
            <a:r>
              <a:rPr lang="fa-IR" dirty="0">
                <a:solidFill>
                  <a:schemeClr val="tx1"/>
                </a:solidFill>
                <a:cs typeface="2  Nazanin" pitchFamily="2" charset="-78"/>
              </a:rPr>
              <a:t>قرمز</a:t>
            </a:r>
            <a:r>
              <a:rPr lang="en-US" dirty="0">
                <a:solidFill>
                  <a:schemeClr val="tx1"/>
                </a:solidFill>
                <a:cs typeface="2  Nazanin" pitchFamily="2" charset="-78"/>
              </a:rPr>
              <a:t>,</a:t>
            </a:r>
            <a:r>
              <a:rPr lang="fa-IR" dirty="0">
                <a:solidFill>
                  <a:schemeClr val="tx1"/>
                </a:solidFill>
                <a:cs typeface="2  Nazanin" pitchFamily="2" charset="-78"/>
              </a:rPr>
              <a:t>آبی</a:t>
            </a:r>
            <a:r>
              <a:rPr lang="en-US" dirty="0">
                <a:solidFill>
                  <a:schemeClr val="tx1"/>
                </a:solidFill>
                <a:cs typeface="2  Nazanin" pitchFamily="2" charset="-78"/>
              </a:rPr>
              <a:t>),(</a:t>
            </a:r>
            <a:r>
              <a:rPr lang="fa-IR" dirty="0">
                <a:solidFill>
                  <a:schemeClr val="tx1"/>
                </a:solidFill>
                <a:cs typeface="2  Nazanin" pitchFamily="2" charset="-78"/>
              </a:rPr>
              <a:t>سبز</a:t>
            </a:r>
            <a:r>
              <a:rPr lang="en-US" dirty="0">
                <a:solidFill>
                  <a:schemeClr val="tx1"/>
                </a:solidFill>
                <a:cs typeface="2  Nazanin" pitchFamily="2" charset="-78"/>
              </a:rPr>
              <a:t>,</a:t>
            </a:r>
            <a:r>
              <a:rPr lang="fa-IR" dirty="0">
                <a:solidFill>
                  <a:schemeClr val="tx1"/>
                </a:solidFill>
                <a:cs typeface="2  Nazanin" pitchFamily="2" charset="-78"/>
              </a:rPr>
              <a:t>قرمز</a:t>
            </a:r>
            <a:r>
              <a:rPr lang="fa-IR" dirty="0" smtClean="0">
                <a:solidFill>
                  <a:schemeClr val="tx1"/>
                </a:solidFill>
                <a:cs typeface="2  Nazanin" pitchFamily="2" charset="-78"/>
              </a:rPr>
              <a:t>)،(</a:t>
            </a:r>
            <a:r>
              <a:rPr lang="fa-IR" dirty="0">
                <a:solidFill>
                  <a:schemeClr val="tx1"/>
                </a:solidFill>
                <a:cs typeface="2  Nazanin" pitchFamily="2" charset="-78"/>
              </a:rPr>
              <a:t>سبز</a:t>
            </a:r>
            <a:r>
              <a:rPr lang="en-US" dirty="0">
                <a:solidFill>
                  <a:schemeClr val="tx1"/>
                </a:solidFill>
                <a:cs typeface="2  Nazanin" pitchFamily="2" charset="-78"/>
              </a:rPr>
              <a:t>,</a:t>
            </a:r>
            <a:r>
              <a:rPr lang="fa-IR" dirty="0">
                <a:solidFill>
                  <a:schemeClr val="tx1"/>
                </a:solidFill>
                <a:cs typeface="2  Nazanin" pitchFamily="2" charset="-78"/>
              </a:rPr>
              <a:t>آبی</a:t>
            </a:r>
            <a:r>
              <a:rPr lang="en-US" dirty="0">
                <a:solidFill>
                  <a:schemeClr val="tx1"/>
                </a:solidFill>
                <a:cs typeface="2  Nazanin" pitchFamily="2" charset="-78"/>
              </a:rPr>
              <a:t>),(</a:t>
            </a:r>
            <a:r>
              <a:rPr lang="fa-IR" dirty="0">
                <a:solidFill>
                  <a:schemeClr val="tx1"/>
                </a:solidFill>
                <a:cs typeface="2  Nazanin" pitchFamily="2" charset="-78"/>
              </a:rPr>
              <a:t>آبی</a:t>
            </a:r>
            <a:r>
              <a:rPr lang="en-US" dirty="0">
                <a:solidFill>
                  <a:schemeClr val="tx1"/>
                </a:solidFill>
                <a:cs typeface="2  Nazanin" pitchFamily="2" charset="-78"/>
              </a:rPr>
              <a:t>,</a:t>
            </a:r>
            <a:r>
              <a:rPr lang="fa-IR" dirty="0">
                <a:solidFill>
                  <a:schemeClr val="tx1"/>
                </a:solidFill>
                <a:cs typeface="2  Nazanin" pitchFamily="2" charset="-78"/>
              </a:rPr>
              <a:t>قرمز</a:t>
            </a:r>
            <a:r>
              <a:rPr lang="en-US" dirty="0">
                <a:solidFill>
                  <a:schemeClr val="tx1"/>
                </a:solidFill>
                <a:cs typeface="2  Nazanin" pitchFamily="2" charset="-78"/>
              </a:rPr>
              <a:t>),(</a:t>
            </a:r>
            <a:r>
              <a:rPr lang="fa-IR" dirty="0">
                <a:solidFill>
                  <a:schemeClr val="tx1"/>
                </a:solidFill>
                <a:cs typeface="2  Nazanin" pitchFamily="2" charset="-78"/>
              </a:rPr>
              <a:t>آبی</a:t>
            </a:r>
            <a:r>
              <a:rPr lang="en-US" dirty="0">
                <a:solidFill>
                  <a:schemeClr val="tx1"/>
                </a:solidFill>
                <a:cs typeface="2  Nazanin" pitchFamily="2" charset="-78"/>
              </a:rPr>
              <a:t>,</a:t>
            </a:r>
            <a:r>
              <a:rPr lang="fa-IR" dirty="0">
                <a:solidFill>
                  <a:schemeClr val="tx1"/>
                </a:solidFill>
                <a:cs typeface="2  Nazanin" pitchFamily="2" charset="-78"/>
              </a:rPr>
              <a:t>سبز)</a:t>
            </a:r>
            <a:r>
              <a:rPr lang="fa-IR" sz="3200" b="1" dirty="0">
                <a:solidFill>
                  <a:schemeClr val="tx1"/>
                </a:solidFill>
                <a:cs typeface="2  Nazanin" pitchFamily="2" charset="-78"/>
              </a:rPr>
              <a:t>}</a:t>
            </a:r>
            <a:endParaRPr lang="en-US" sz="3200" b="1" dirty="0">
              <a:solidFill>
                <a:schemeClr val="tx1"/>
              </a:solidFill>
              <a:cs typeface="2  Nazanin" pitchFamily="2" charset="-78"/>
            </a:endParaRPr>
          </a:p>
        </p:txBody>
      </p:sp>
      <p:sp>
        <p:nvSpPr>
          <p:cNvPr id="8"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wrap="square">
            <a:spAutoFit/>
          </a:bodyPr>
          <a:lstStyle/>
          <a:p>
            <a:pPr rtl="1">
              <a:spcBef>
                <a:spcPct val="50000"/>
              </a:spcBef>
            </a:pPr>
            <a:r>
              <a:rPr lang="fa-IR" sz="3600" dirty="0" smtClean="0">
                <a:solidFill>
                  <a:schemeClr val="tx1"/>
                </a:solidFill>
                <a:cs typeface="2  Nazanin" pitchFamily="2" charset="-78"/>
              </a:rPr>
              <a:t>مثال </a:t>
            </a:r>
            <a:r>
              <a:rPr lang="en-US" sz="3600" dirty="0" smtClean="0">
                <a:solidFill>
                  <a:schemeClr val="tx1"/>
                </a:solidFill>
                <a:cs typeface="2  Nazanin" pitchFamily="2" charset="-78"/>
              </a:rPr>
              <a:t>CSP</a:t>
            </a:r>
            <a:r>
              <a:rPr lang="fa-IR" sz="3600" dirty="0" smtClean="0">
                <a:solidFill>
                  <a:schemeClr val="tx1"/>
                </a:solidFill>
                <a:cs typeface="2  Nazanin" pitchFamily="2" charset="-78"/>
              </a:rPr>
              <a:t>: رنگ آميزی نقشه استرالیا</a:t>
            </a:r>
            <a:endParaRPr lang="en-US" sz="3600" dirty="0" smtClean="0">
              <a:solidFill>
                <a:schemeClr val="tx1"/>
              </a:solidFill>
              <a:cs typeface="2  Nazanin" pitchFamily="2" charset="-78"/>
            </a:endParaRPr>
          </a:p>
        </p:txBody>
      </p:sp>
      <p:sp>
        <p:nvSpPr>
          <p:cNvPr id="11" name="Rectangle 10"/>
          <p:cNvSpPr/>
          <p:nvPr/>
        </p:nvSpPr>
        <p:spPr>
          <a:xfrm>
            <a:off x="1142976" y="4714884"/>
            <a:ext cx="150019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800" b="1" dirty="0" smtClean="0">
                <a:solidFill>
                  <a:schemeClr val="tx1"/>
                </a:solidFill>
                <a:cs typeface="2  Nazanin" pitchFamily="2" charset="-78"/>
              </a:rPr>
              <a:t>شکل 5-1 (الف)</a:t>
            </a:r>
            <a:endParaRPr lang="fa-IR" sz="1800" b="1"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8" name="Picture 8"/>
          <p:cNvPicPr>
            <a:picLocks noGrp="1" noChangeAspect="1" noChangeArrowheads="1"/>
          </p:cNvPicPr>
          <p:nvPr>
            <p:ph/>
          </p:nvPr>
        </p:nvPicPr>
        <p:blipFill>
          <a:blip r:embed="rId2" cstate="print">
            <a:clrChange>
              <a:clrFrom>
                <a:srgbClr val="FFFFFE"/>
              </a:clrFrom>
              <a:clrTo>
                <a:srgbClr val="FFFFFE">
                  <a:alpha val="0"/>
                </a:srgbClr>
              </a:clrTo>
            </a:clrChange>
          </a:blip>
          <a:stretch>
            <a:fillRect/>
          </a:stretch>
        </p:blipFill>
        <p:spPr>
          <a:xfrm>
            <a:off x="1130730" y="1117879"/>
            <a:ext cx="6882540" cy="4469842"/>
          </a:xfrm>
          <a:noFill/>
          <a:ln/>
        </p:spPr>
      </p:pic>
      <p:sp>
        <p:nvSpPr>
          <p:cNvPr id="7" name="Slide Number Placeholder 4"/>
          <p:cNvSpPr>
            <a:spLocks noGrp="1"/>
          </p:cNvSpPr>
          <p:nvPr>
            <p:ph type="sldNum" sz="quarter" idx="12"/>
          </p:nvPr>
        </p:nvSpPr>
        <p:spPr/>
        <p:txBody>
          <a:bodyPr/>
          <a:lstStyle/>
          <a:p>
            <a:fld id="{D55B3069-1E03-4DF2-8288-4715CFD6075C}" type="slidenum">
              <a:rPr lang="ar-SA"/>
              <a:pPr/>
              <a:t>7</a:t>
            </a:fld>
            <a:endParaRPr lang="en-US"/>
          </a:p>
        </p:txBody>
      </p:sp>
      <p:sp>
        <p:nvSpPr>
          <p:cNvPr id="8"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wrap="square">
            <a:spAutoFit/>
          </a:bodyPr>
          <a:lstStyle/>
          <a:p>
            <a:pPr rtl="1">
              <a:spcBef>
                <a:spcPct val="50000"/>
              </a:spcBef>
            </a:pPr>
            <a:r>
              <a:rPr lang="fa-IR" sz="3600" dirty="0" smtClean="0">
                <a:solidFill>
                  <a:schemeClr val="tx1"/>
                </a:solidFill>
                <a:cs typeface="2  Nazanin" pitchFamily="2" charset="-78"/>
              </a:rPr>
              <a:t>مثال </a:t>
            </a:r>
            <a:r>
              <a:rPr lang="en-US" sz="3600" dirty="0" smtClean="0">
                <a:solidFill>
                  <a:schemeClr val="tx1"/>
                </a:solidFill>
                <a:cs typeface="2  Nazanin" pitchFamily="2" charset="-78"/>
              </a:rPr>
              <a:t>CSP</a:t>
            </a:r>
            <a:r>
              <a:rPr lang="fa-IR" sz="3600" dirty="0" smtClean="0">
                <a:solidFill>
                  <a:schemeClr val="tx1"/>
                </a:solidFill>
                <a:cs typeface="2  Nazanin" pitchFamily="2" charset="-78"/>
              </a:rPr>
              <a:t>: رنگ آميزی نقشه استرالیا</a:t>
            </a:r>
            <a:endParaRPr lang="en-US" sz="3600" dirty="0" smtClean="0">
              <a:solidFill>
                <a:schemeClr val="tx1"/>
              </a:solidFill>
              <a:cs typeface="2  Nazanin" pitchFamily="2" charset="-78"/>
            </a:endParaRPr>
          </a:p>
        </p:txBody>
      </p:sp>
      <p:sp>
        <p:nvSpPr>
          <p:cNvPr id="9" name="Rectangle 8"/>
          <p:cNvSpPr/>
          <p:nvPr/>
        </p:nvSpPr>
        <p:spPr>
          <a:xfrm>
            <a:off x="571472" y="4857760"/>
            <a:ext cx="8286808" cy="1785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800" dirty="0" smtClean="0">
                <a:solidFill>
                  <a:schemeClr val="tx1"/>
                </a:solidFill>
                <a:cs typeface="2  Nazanin" pitchFamily="2" charset="-78"/>
              </a:rPr>
              <a:t>راه حلهای متعددی مانند آنچه در ذیل نشان داده شده بدست خواهد آمد: </a:t>
            </a:r>
          </a:p>
          <a:p>
            <a:pPr algn="ctr"/>
            <a:r>
              <a:rPr lang="en-US" dirty="0" smtClean="0">
                <a:solidFill>
                  <a:schemeClr val="tx1"/>
                </a:solidFill>
                <a:cs typeface="2  Nazanin" pitchFamily="2" charset="-78"/>
              </a:rPr>
              <a:t>{WA=red, NT=green, Q=red, NSW=green, V=red, SA=blue, T=red }</a:t>
            </a:r>
            <a:endParaRPr lang="fa-IR"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869" name="Picture 5"/>
          <p:cNvPicPr>
            <a:picLocks noGrp="1" noChangeAspect="1" noChangeArrowheads="1"/>
          </p:cNvPicPr>
          <p:nvPr>
            <p:ph/>
          </p:nvPr>
        </p:nvPicPr>
        <p:blipFill>
          <a:blip r:embed="rId2" cstate="print"/>
          <a:srcRect/>
          <a:stretch>
            <a:fillRect/>
          </a:stretch>
        </p:blipFill>
        <p:spPr>
          <a:xfrm>
            <a:off x="98428" y="1428736"/>
            <a:ext cx="4902200" cy="4203700"/>
          </a:xfrm>
          <a:noFill/>
          <a:ln/>
        </p:spPr>
      </p:pic>
      <p:sp>
        <p:nvSpPr>
          <p:cNvPr id="9" name="Slide Number Placeholder 4"/>
          <p:cNvSpPr>
            <a:spLocks noGrp="1"/>
          </p:cNvSpPr>
          <p:nvPr>
            <p:ph type="sldNum" sz="quarter" idx="12"/>
          </p:nvPr>
        </p:nvSpPr>
        <p:spPr/>
        <p:txBody>
          <a:bodyPr/>
          <a:lstStyle/>
          <a:p>
            <a:fld id="{22630152-A94C-4EC9-84E5-71AFE0D6CCD9}" type="slidenum">
              <a:rPr lang="ar-SA"/>
              <a:pPr/>
              <a:t>8</a:t>
            </a:fld>
            <a:endParaRPr lang="en-US"/>
          </a:p>
        </p:txBody>
      </p:sp>
      <p:sp>
        <p:nvSpPr>
          <p:cNvPr id="292872" name="Text Box 8"/>
          <p:cNvSpPr txBox="1">
            <a:spLocks noChangeArrowheads="1"/>
          </p:cNvSpPr>
          <p:nvPr/>
        </p:nvSpPr>
        <p:spPr bwMode="auto">
          <a:xfrm>
            <a:off x="5435600" y="2852738"/>
            <a:ext cx="3168650" cy="457200"/>
          </a:xfrm>
          <a:prstGeom prst="rect">
            <a:avLst/>
          </a:prstGeom>
          <a:noFill/>
          <a:ln w="9525" algn="ctr">
            <a:noFill/>
            <a:miter lim="800000"/>
            <a:headEnd/>
            <a:tailEnd/>
          </a:ln>
          <a:effectLst/>
        </p:spPr>
        <p:txBody>
          <a:bodyPr>
            <a:spAutoFit/>
          </a:bodyPr>
          <a:lstStyle/>
          <a:p>
            <a:pPr>
              <a:spcBef>
                <a:spcPct val="50000"/>
              </a:spcBef>
            </a:pPr>
            <a:endParaRPr lang="fa-IR"/>
          </a:p>
        </p:txBody>
      </p:sp>
      <p:sp>
        <p:nvSpPr>
          <p:cNvPr id="292874" name="Text Box 10"/>
          <p:cNvSpPr txBox="1">
            <a:spLocks noChangeArrowheads="1"/>
          </p:cNvSpPr>
          <p:nvPr/>
        </p:nvSpPr>
        <p:spPr bwMode="auto">
          <a:xfrm>
            <a:off x="2357422" y="2357431"/>
            <a:ext cx="6246828" cy="3816429"/>
          </a:xfrm>
          <a:prstGeom prst="rect">
            <a:avLst/>
          </a:prstGeom>
          <a:noFill/>
          <a:ln w="9525" algn="ctr">
            <a:noFill/>
            <a:miter lim="800000"/>
            <a:headEnd/>
            <a:tailEnd/>
          </a:ln>
          <a:effectLst/>
        </p:spPr>
        <p:txBody>
          <a:bodyPr wrap="square">
            <a:spAutoFit/>
          </a:bodyPr>
          <a:lstStyle/>
          <a:p>
            <a:pPr rtl="1">
              <a:spcBef>
                <a:spcPct val="50000"/>
              </a:spcBef>
              <a:buClr>
                <a:srgbClr val="00D600"/>
              </a:buClr>
              <a:buFont typeface="Wingdings" pitchFamily="2" charset="2"/>
              <a:buChar char="Ã"/>
            </a:pPr>
            <a:r>
              <a:rPr lang="fa-IR" sz="3200" dirty="0">
                <a:solidFill>
                  <a:schemeClr val="tx1"/>
                </a:solidFill>
                <a:cs typeface="2  Nazanin" pitchFamily="2" charset="-78"/>
              </a:rPr>
              <a:t>در گراف محدوديت</a:t>
            </a:r>
            <a:r>
              <a:rPr lang="fa-IR" sz="3200" dirty="0" smtClean="0">
                <a:solidFill>
                  <a:schemeClr val="tx1"/>
                </a:solidFill>
                <a:cs typeface="2  Nazanin" pitchFamily="2" charset="-78"/>
              </a:rPr>
              <a:t>:</a:t>
            </a:r>
          </a:p>
          <a:p>
            <a:pPr rtl="1">
              <a:spcBef>
                <a:spcPct val="50000"/>
              </a:spcBef>
              <a:buClr>
                <a:srgbClr val="00D600"/>
              </a:buClr>
            </a:pPr>
            <a:endParaRPr lang="fa-IR" sz="3200" dirty="0">
              <a:solidFill>
                <a:schemeClr val="tx1"/>
              </a:solidFill>
              <a:cs typeface="2  Nazanin" pitchFamily="2" charset="-78"/>
            </a:endParaRPr>
          </a:p>
          <a:p>
            <a:pPr lvl="2" rtl="1">
              <a:buClr>
                <a:srgbClr val="00D600"/>
              </a:buClr>
              <a:buFont typeface="Wingdings" pitchFamily="2" charset="2"/>
              <a:buChar char="×"/>
            </a:pPr>
            <a:r>
              <a:rPr lang="fa-IR" dirty="0">
                <a:solidFill>
                  <a:schemeClr val="tx1"/>
                </a:solidFill>
                <a:cs typeface="2  Nazanin" pitchFamily="2" charset="-78"/>
              </a:rPr>
              <a:t>گره ها: متغيرها</a:t>
            </a:r>
          </a:p>
          <a:p>
            <a:pPr lvl="2" rtl="1">
              <a:buClr>
                <a:srgbClr val="00D600"/>
              </a:buClr>
              <a:buFont typeface="Wingdings" pitchFamily="2" charset="2"/>
              <a:buChar char="×"/>
            </a:pPr>
            <a:r>
              <a:rPr lang="fa-IR" dirty="0">
                <a:solidFill>
                  <a:schemeClr val="tx1"/>
                </a:solidFill>
                <a:cs typeface="2  Nazanin" pitchFamily="2" charset="-78"/>
              </a:rPr>
              <a:t>يالها: </a:t>
            </a:r>
            <a:r>
              <a:rPr lang="fa-IR" dirty="0" smtClean="0">
                <a:solidFill>
                  <a:schemeClr val="tx1"/>
                </a:solidFill>
                <a:cs typeface="2  Nazanin" pitchFamily="2" charset="-78"/>
              </a:rPr>
              <a:t>محدوديتها</a:t>
            </a:r>
          </a:p>
          <a:p>
            <a:pPr lvl="2" rtl="1">
              <a:buClr>
                <a:srgbClr val="00D600"/>
              </a:buClr>
            </a:pPr>
            <a:endParaRPr lang="fa-IR" dirty="0" smtClean="0">
              <a:solidFill>
                <a:schemeClr val="tx1"/>
              </a:solidFill>
              <a:cs typeface="2  Nazanin" pitchFamily="2" charset="-78"/>
            </a:endParaRPr>
          </a:p>
          <a:p>
            <a:pPr lvl="2" rtl="1">
              <a:buClr>
                <a:srgbClr val="00D600"/>
              </a:buClr>
            </a:pPr>
            <a:endParaRPr lang="fa-IR" dirty="0" smtClean="0">
              <a:solidFill>
                <a:schemeClr val="tx1"/>
              </a:solidFill>
              <a:cs typeface="2  Nazanin" pitchFamily="2" charset="-78"/>
            </a:endParaRPr>
          </a:p>
          <a:p>
            <a:pPr lvl="2" rtl="1">
              <a:buClr>
                <a:srgbClr val="00D600"/>
              </a:buClr>
            </a:pPr>
            <a:endParaRPr lang="fa-IR" dirty="0">
              <a:solidFill>
                <a:schemeClr val="tx1"/>
              </a:solidFill>
              <a:cs typeface="2  Nazanin" pitchFamily="2" charset="-78"/>
            </a:endParaRPr>
          </a:p>
          <a:p>
            <a:pPr rtl="1">
              <a:spcBef>
                <a:spcPct val="50000"/>
              </a:spcBef>
              <a:buClr>
                <a:srgbClr val="00D600"/>
              </a:buClr>
              <a:buFont typeface="Wingdings" pitchFamily="2" charset="2"/>
              <a:buChar char="Ã"/>
            </a:pPr>
            <a:r>
              <a:rPr lang="fa-IR" sz="2800" dirty="0">
                <a:solidFill>
                  <a:schemeClr val="tx1"/>
                </a:solidFill>
                <a:cs typeface="2  Nazanin" pitchFamily="2" charset="-78"/>
              </a:rPr>
              <a:t>گراف برای ساده تر کردن </a:t>
            </a:r>
            <a:r>
              <a:rPr lang="fa-IR" sz="2800" dirty="0" smtClean="0">
                <a:solidFill>
                  <a:schemeClr val="tx1"/>
                </a:solidFill>
                <a:cs typeface="2  Nazanin" pitchFamily="2" charset="-78"/>
              </a:rPr>
              <a:t>جستجو </a:t>
            </a:r>
            <a:r>
              <a:rPr lang="fa-IR" sz="2800" dirty="0">
                <a:solidFill>
                  <a:schemeClr val="tx1"/>
                </a:solidFill>
                <a:cs typeface="2  Nazanin" pitchFamily="2" charset="-78"/>
              </a:rPr>
              <a:t>بکار </a:t>
            </a:r>
            <a:r>
              <a:rPr lang="fa-IR" sz="2800" dirty="0" smtClean="0">
                <a:solidFill>
                  <a:schemeClr val="tx1"/>
                </a:solidFill>
                <a:cs typeface="2  Nazanin" pitchFamily="2" charset="-78"/>
              </a:rPr>
              <a:t>مي رود.</a:t>
            </a:r>
            <a:endParaRPr lang="en-US" sz="2800" dirty="0">
              <a:solidFill>
                <a:schemeClr val="tx1"/>
              </a:solidFill>
              <a:cs typeface="2  Nazanin" pitchFamily="2" charset="-78"/>
            </a:endParaRPr>
          </a:p>
        </p:txBody>
      </p:sp>
      <p:sp>
        <p:nvSpPr>
          <p:cNvPr id="8" name="Text Box 14"/>
          <p:cNvSpPr txBox="1">
            <a:spLocks noChangeArrowheads="1"/>
          </p:cNvSpPr>
          <p:nvPr/>
        </p:nvSpPr>
        <p:spPr bwMode="auto">
          <a:xfrm>
            <a:off x="928662" y="285728"/>
            <a:ext cx="7316787" cy="646331"/>
          </a:xfrm>
          <a:prstGeom prst="rect">
            <a:avLst/>
          </a:prstGeom>
          <a:gradFill rotWithShape="0">
            <a:gsLst>
              <a:gs pos="0">
                <a:schemeClr val="bg1"/>
              </a:gs>
              <a:gs pos="100000">
                <a:srgbClr val="CCCCCC"/>
              </a:gs>
            </a:gsLst>
            <a:lin ang="0" scaled="1"/>
          </a:gradFill>
          <a:ln w="9525">
            <a:noFill/>
            <a:miter lim="800000"/>
            <a:headEnd/>
            <a:tailEnd/>
          </a:ln>
          <a:effectLst/>
        </p:spPr>
        <p:txBody>
          <a:bodyPr wrap="square">
            <a:spAutoFit/>
          </a:bodyPr>
          <a:lstStyle/>
          <a:p>
            <a:pPr rtl="1">
              <a:spcBef>
                <a:spcPct val="50000"/>
              </a:spcBef>
            </a:pPr>
            <a:r>
              <a:rPr lang="fa-IR" sz="3600" dirty="0" smtClean="0">
                <a:solidFill>
                  <a:schemeClr val="tx1"/>
                </a:solidFill>
                <a:cs typeface="2  Nazanin" pitchFamily="2" charset="-78"/>
              </a:rPr>
              <a:t>مساله رنگ آمیزی نقشه به شکل گراف محدودیت</a:t>
            </a:r>
            <a:endParaRPr lang="en-US" sz="3600" dirty="0" smtClean="0">
              <a:solidFill>
                <a:schemeClr val="tx1"/>
              </a:solidFill>
              <a:cs typeface="2  Nazanin" pitchFamily="2" charset="-78"/>
            </a:endParaRPr>
          </a:p>
        </p:txBody>
      </p:sp>
      <p:sp>
        <p:nvSpPr>
          <p:cNvPr id="10" name="Rectangle 9"/>
          <p:cNvSpPr/>
          <p:nvPr/>
        </p:nvSpPr>
        <p:spPr>
          <a:xfrm>
            <a:off x="1142976" y="4714884"/>
            <a:ext cx="1500198"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800" b="1" dirty="0" smtClean="0">
                <a:solidFill>
                  <a:schemeClr val="tx1"/>
                </a:solidFill>
                <a:cs typeface="2  Nazanin" pitchFamily="2" charset="-78"/>
              </a:rPr>
              <a:t>شکل 5-1 (ب)</a:t>
            </a:r>
            <a:endParaRPr lang="fa-IR" sz="1800" b="1" dirty="0">
              <a:solidFill>
                <a:schemeClr val="tx1"/>
              </a:solidFill>
              <a:cs typeface="2  Nazanin"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 Queens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fa-IR" dirty="0" smtClean="0"/>
                  <a:t>۱- متغیر =</a:t>
                </a:r>
                <a:r>
                  <a:rPr lang="en-US" dirty="0" smtClean="0"/>
                  <a:t>xi  </a:t>
                </a:r>
                <a:r>
                  <a:rPr lang="fa-IR" dirty="0" smtClean="0"/>
                  <a:t> </a:t>
                </a:r>
                <a:r>
                  <a:rPr lang="fa-IR" dirty="0"/>
                  <a:t>برای هر یک از سطوح </a:t>
                </a:r>
                <a:r>
                  <a:rPr lang="fa-IR" dirty="0" smtClean="0"/>
                  <a:t>شطرنج</a:t>
                </a:r>
                <a:endParaRPr lang="en-US" dirty="0" smtClean="0"/>
              </a:p>
              <a:p>
                <a:pPr marL="0" indent="0">
                  <a:buNone/>
                </a:pPr>
                <a:r>
                  <a:rPr lang="fa-IR" dirty="0"/>
                  <a:t>۲- دامنه = </a:t>
                </a:r>
                <a:r>
                  <a:rPr lang="fa-IR" dirty="0" smtClean="0"/>
                  <a:t>{</a:t>
                </a:r>
                <a:r>
                  <a:rPr lang="en-US" dirty="0" smtClean="0"/>
                  <a:t>1,2,…n</a:t>
                </a:r>
                <a:r>
                  <a:rPr lang="fa-IR" dirty="0" smtClean="0"/>
                  <a:t>}</a:t>
                </a:r>
                <a:r>
                  <a:rPr lang="fa-IR" dirty="0"/>
                  <a:t>  برای موقعیت هر وزیر در هر </a:t>
                </a:r>
                <a:r>
                  <a:rPr lang="fa-IR" dirty="0" smtClean="0"/>
                  <a:t>سطر</a:t>
                </a:r>
                <a:endParaRPr lang="en-US" dirty="0" smtClean="0"/>
              </a:p>
              <a:p>
                <a:pPr marL="0" indent="0">
                  <a:buNone/>
                </a:pPr>
                <a:r>
                  <a:rPr lang="fa-IR" dirty="0"/>
                  <a:t>۳- محدودیتها </a:t>
                </a:r>
                <a:r>
                  <a:rPr lang="fa-IR" dirty="0" smtClean="0"/>
                  <a:t>=</a:t>
                </a:r>
                <a:r>
                  <a:rPr lang="en-US" dirty="0" smtClean="0"/>
                  <a:t>    </a:t>
                </a:r>
                <a:endParaRPr lang="fa-IR" dirty="0"/>
              </a:p>
              <a:p>
                <a:pPr marL="0" indent="0">
                  <a:buNone/>
                </a:pPr>
                <a:r>
                  <a:rPr lang="en-US" dirty="0" smtClean="0"/>
                  <a:t>Xi </a:t>
                </a:r>
                <a14:m>
                  <m:oMath xmlns:m="http://schemas.openxmlformats.org/officeDocument/2006/math">
                    <m:r>
                      <a:rPr lang="en-US" i="1" smtClean="0">
                        <a:latin typeface="Cambria Math"/>
                        <a:ea typeface="Cambria Math"/>
                      </a:rPr>
                      <m:t>≠</m:t>
                    </m:r>
                    <m:r>
                      <a:rPr lang="en-US" b="0" i="1" smtClean="0">
                        <a:latin typeface="Cambria Math"/>
                        <a:ea typeface="Cambria Math"/>
                      </a:rPr>
                      <m:t>𝑥𝑗</m:t>
                    </m:r>
                  </m:oMath>
                </a14:m>
                <a:r>
                  <a:rPr lang="fa-IR" dirty="0"/>
                  <a:t> </a:t>
                </a:r>
                <a:r>
                  <a:rPr lang="fa-IR" sz="2000" dirty="0"/>
                  <a:t>قرار نگرفتن ۲ وزیر در یک سطح / </a:t>
                </a:r>
                <a:r>
                  <a:rPr lang="fa-IR" sz="2000" dirty="0" smtClean="0"/>
                  <a:t>ستون</a:t>
                </a:r>
                <a:endParaRPr lang="en-US" sz="2000" dirty="0" smtClean="0"/>
              </a:p>
              <a:p>
                <a:pPr marL="0" indent="0">
                  <a:buNone/>
                </a:pPr>
                <a:r>
                  <a:rPr lang="en-US" sz="2000" dirty="0" smtClean="0"/>
                  <a:t>  Xi – </a:t>
                </a:r>
                <a:r>
                  <a:rPr lang="en-US" sz="2000" dirty="0" err="1" smtClean="0"/>
                  <a:t>xj</a:t>
                </a:r>
                <a:r>
                  <a:rPr lang="en-US" sz="2000" dirty="0" smtClean="0"/>
                  <a:t>  </a:t>
                </a:r>
                <a14:m>
                  <m:oMath xmlns:m="http://schemas.openxmlformats.org/officeDocument/2006/math">
                    <m:r>
                      <a:rPr lang="en-US" sz="2000" i="1" smtClean="0">
                        <a:latin typeface="Cambria Math"/>
                        <a:ea typeface="Cambria Math"/>
                      </a:rPr>
                      <m:t>≠</m:t>
                    </m:r>
                    <m:r>
                      <a:rPr lang="en-US" sz="2000" b="0" i="1" smtClean="0">
                        <a:latin typeface="Cambria Math"/>
                        <a:ea typeface="Cambria Math"/>
                      </a:rPr>
                      <m:t>𝑖</m:t>
                    </m:r>
                    <m:r>
                      <a:rPr lang="en-US" sz="2000" b="0" i="1" smtClean="0">
                        <a:latin typeface="Cambria Math"/>
                        <a:ea typeface="Cambria Math"/>
                      </a:rPr>
                      <m:t> −</m:t>
                    </m:r>
                    <m:r>
                      <a:rPr lang="en-US" sz="2000" b="0" i="1" smtClean="0">
                        <a:latin typeface="Cambria Math"/>
                        <a:ea typeface="Cambria Math"/>
                      </a:rPr>
                      <m:t>𝑗</m:t>
                    </m:r>
                  </m:oMath>
                </a14:m>
                <a:r>
                  <a:rPr lang="en-US" sz="2000" dirty="0" smtClean="0"/>
                  <a:t>  </a:t>
                </a:r>
                <a:r>
                  <a:rPr lang="fa-IR" sz="2000" dirty="0"/>
                  <a:t>قرار نگرفتن ۲ وزیر در قطر </a:t>
                </a:r>
                <a:r>
                  <a:rPr lang="fa-IR" sz="2000" dirty="0" smtClean="0"/>
                  <a:t>چپ</a:t>
                </a:r>
                <a:endParaRPr lang="en-US" sz="2000" dirty="0" smtClean="0"/>
              </a:p>
              <a:p>
                <a:pPr marL="0" indent="0">
                  <a:buNone/>
                </a:pPr>
                <a:r>
                  <a:rPr lang="fa-IR" sz="2000" dirty="0"/>
                  <a:t>قرار نگرفتن ۲ وزیر در قطر </a:t>
                </a:r>
                <a:r>
                  <a:rPr lang="fa-IR" sz="2000" dirty="0" smtClean="0"/>
                  <a:t>راست</a:t>
                </a:r>
                <a:r>
                  <a:rPr lang="en-US" sz="2000" dirty="0" smtClean="0"/>
                  <a:t> </a:t>
                </a:r>
                <a:r>
                  <a:rPr lang="fa-IR" sz="2000" dirty="0"/>
                  <a:t>را حدس بزنید.</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22" t="-2022" r="-192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960F5B30-2ED6-41DB-8F04-92DCAA5F08E3}" type="slidenum">
              <a:rPr lang="ar-SA" smtClean="0"/>
              <a:pPr/>
              <a:t>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932517682"/>
              </p:ext>
            </p:extLst>
          </p:nvPr>
        </p:nvGraphicFramePr>
        <p:xfrm>
          <a:off x="1259632" y="3933056"/>
          <a:ext cx="2376264" cy="1483360"/>
        </p:xfrm>
        <a:graphic>
          <a:graphicData uri="http://schemas.openxmlformats.org/drawingml/2006/table">
            <a:tbl>
              <a:tblPr firstRow="1" bandRow="1">
                <a:tableStyleId>{D7AC3CCA-C797-4891-BE02-D94E43425B78}</a:tableStyleId>
              </a:tblPr>
              <a:tblGrid>
                <a:gridCol w="594066"/>
                <a:gridCol w="594066"/>
                <a:gridCol w="594066"/>
                <a:gridCol w="594066"/>
              </a:tblGrid>
              <a:tr h="370840">
                <a:tc>
                  <a:txBody>
                    <a:bodyPr/>
                    <a:lstStyle/>
                    <a:p>
                      <a:endParaRPr lang="en-US" dirty="0"/>
                    </a:p>
                  </a:txBody>
                  <a:tcPr>
                    <a:solidFill>
                      <a:schemeClr val="tx1">
                        <a:lumMod val="75000"/>
                        <a:lumOff val="25000"/>
                      </a:schemeClr>
                    </a:solidFill>
                  </a:tcPr>
                </a:tc>
                <a:tc>
                  <a:txBody>
                    <a:bodyPr/>
                    <a:lstStyle/>
                    <a:p>
                      <a:endParaRPr lang="en-US"/>
                    </a:p>
                  </a:txBody>
                  <a:tcPr>
                    <a:solidFill>
                      <a:schemeClr val="tx1">
                        <a:lumMod val="75000"/>
                        <a:lumOff val="25000"/>
                      </a:schemeClr>
                    </a:solidFill>
                  </a:tcPr>
                </a:tc>
                <a:tc>
                  <a:txBody>
                    <a:bodyPr/>
                    <a:lstStyle/>
                    <a:p>
                      <a:endParaRPr lang="en-US" dirty="0"/>
                    </a:p>
                  </a:txBody>
                  <a:tcPr>
                    <a:solidFill>
                      <a:schemeClr val="tx1">
                        <a:lumMod val="75000"/>
                        <a:lumOff val="25000"/>
                      </a:schemeClr>
                    </a:solidFill>
                  </a:tcPr>
                </a:tc>
                <a:tc>
                  <a:txBody>
                    <a:bodyPr/>
                    <a:lstStyle/>
                    <a:p>
                      <a:endParaRPr lang="en-US" dirty="0"/>
                    </a:p>
                  </a:txBody>
                  <a:tcPr>
                    <a:solidFill>
                      <a:schemeClr val="tx1">
                        <a:lumMod val="75000"/>
                        <a:lumOff val="25000"/>
                      </a:schemeClr>
                    </a:solidFill>
                  </a:tcPr>
                </a:tc>
              </a:tr>
              <a:tr h="370840">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r h="370840">
                <a:tc>
                  <a:txBody>
                    <a:bodyPr/>
                    <a:lstStyle/>
                    <a:p>
                      <a:endParaRPr lang="en-US" dirty="0"/>
                    </a:p>
                  </a:txBody>
                  <a:tcPr>
                    <a:solidFill>
                      <a:schemeClr val="tx1">
                        <a:lumMod val="75000"/>
                        <a:lumOff val="25000"/>
                      </a:schemeClr>
                    </a:solidFill>
                  </a:tcPr>
                </a:tc>
                <a:tc>
                  <a:txBody>
                    <a:bodyPr/>
                    <a:lstStyle/>
                    <a:p>
                      <a:endParaRPr lang="en-US" dirty="0"/>
                    </a:p>
                  </a:txBody>
                  <a:tcPr>
                    <a:solidFill>
                      <a:schemeClr val="tx1">
                        <a:lumMod val="75000"/>
                        <a:lumOff val="25000"/>
                      </a:schemeClr>
                    </a:solidFill>
                  </a:tcPr>
                </a:tc>
                <a:tc>
                  <a:txBody>
                    <a:bodyPr/>
                    <a:lstStyle/>
                    <a:p>
                      <a:endParaRPr lang="en-US" dirty="0"/>
                    </a:p>
                  </a:txBody>
                  <a:tcPr>
                    <a:solidFill>
                      <a:schemeClr val="tx1">
                        <a:lumMod val="75000"/>
                        <a:lumOff val="25000"/>
                      </a:schemeClr>
                    </a:solidFill>
                  </a:tcPr>
                </a:tc>
                <a:tc>
                  <a:txBody>
                    <a:bodyPr/>
                    <a:lstStyle/>
                    <a:p>
                      <a:endParaRPr lang="en-US" dirty="0"/>
                    </a:p>
                  </a:txBody>
                  <a:tcPr>
                    <a:solidFill>
                      <a:schemeClr val="tx1">
                        <a:lumMod val="75000"/>
                        <a:lumOff val="25000"/>
                      </a:schemeClr>
                    </a:solidFill>
                  </a:tcPr>
                </a:tc>
              </a:tr>
              <a:tr h="370840">
                <a:tc>
                  <a:txBody>
                    <a:bodyPr/>
                    <a:lstStyle/>
                    <a:p>
                      <a:endParaRPr lang="en-US"/>
                    </a:p>
                  </a:txBody>
                  <a:tcPr>
                    <a:solidFill>
                      <a:schemeClr val="bg1"/>
                    </a:solidFill>
                  </a:tcPr>
                </a:tc>
                <a:tc>
                  <a:txBody>
                    <a:bodyPr/>
                    <a:lstStyle/>
                    <a:p>
                      <a:endParaRPr lang="en-US"/>
                    </a:p>
                  </a:txBody>
                  <a:tcPr>
                    <a:solidFill>
                      <a:schemeClr val="bg1"/>
                    </a:solidFill>
                  </a:tcPr>
                </a:tc>
                <a:tc>
                  <a:txBody>
                    <a:bodyPr/>
                    <a:lstStyle/>
                    <a:p>
                      <a:endParaRPr lang="en-US" dirty="0"/>
                    </a:p>
                  </a:txBody>
                  <a:tcPr>
                    <a:solidFill>
                      <a:schemeClr val="bg1"/>
                    </a:solidFill>
                  </a:tcPr>
                </a:tc>
                <a:tc>
                  <a:txBody>
                    <a:bodyPr/>
                    <a:lstStyle/>
                    <a:p>
                      <a:endParaRPr lang="en-US" dirty="0"/>
                    </a:p>
                  </a:txBody>
                  <a:tcPr>
                    <a:solidFill>
                      <a:schemeClr val="bg1"/>
                    </a:solidFill>
                  </a:tcPr>
                </a:tc>
              </a:tr>
            </a:tbl>
          </a:graphicData>
        </a:graphic>
      </p:graphicFrame>
      <p:sp>
        <p:nvSpPr>
          <p:cNvPr id="7" name="TextBox 6"/>
          <p:cNvSpPr txBox="1"/>
          <p:nvPr/>
        </p:nvSpPr>
        <p:spPr>
          <a:xfrm>
            <a:off x="1187624" y="3284984"/>
            <a:ext cx="679313" cy="461665"/>
          </a:xfrm>
          <a:prstGeom prst="rect">
            <a:avLst/>
          </a:prstGeom>
          <a:noFill/>
        </p:spPr>
        <p:txBody>
          <a:bodyPr wrap="square" rtlCol="0">
            <a:spAutoFit/>
          </a:bodyPr>
          <a:lstStyle/>
          <a:p>
            <a:r>
              <a:rPr lang="en-US" dirty="0" smtClean="0"/>
              <a:t>x1</a:t>
            </a:r>
            <a:endParaRPr lang="en-US" dirty="0"/>
          </a:p>
        </p:txBody>
      </p:sp>
      <p:sp>
        <p:nvSpPr>
          <p:cNvPr id="8" name="TextBox 7"/>
          <p:cNvSpPr txBox="1"/>
          <p:nvPr/>
        </p:nvSpPr>
        <p:spPr>
          <a:xfrm>
            <a:off x="1835696" y="3284984"/>
            <a:ext cx="679313" cy="461665"/>
          </a:xfrm>
          <a:prstGeom prst="rect">
            <a:avLst/>
          </a:prstGeom>
          <a:noFill/>
        </p:spPr>
        <p:txBody>
          <a:bodyPr wrap="square" rtlCol="0">
            <a:spAutoFit/>
          </a:bodyPr>
          <a:lstStyle/>
          <a:p>
            <a:r>
              <a:rPr lang="en-US" dirty="0" smtClean="0"/>
              <a:t>x2</a:t>
            </a:r>
            <a:endParaRPr lang="en-US" dirty="0"/>
          </a:p>
        </p:txBody>
      </p:sp>
    </p:spTree>
    <p:extLst>
      <p:ext uri="{BB962C8B-B14F-4D97-AF65-F5344CB8AC3E}">
        <p14:creationId xmlns:p14="http://schemas.microsoft.com/office/powerpoint/2010/main" val="1407313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5342</TotalTime>
  <Words>3119</Words>
  <Application>Microsoft Office PowerPoint</Application>
  <PresentationFormat>On-screen Show (4:3)</PresentationFormat>
  <Paragraphs>330</Paragraphs>
  <Slides>47</Slides>
  <Notes>1</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PowerPoint Presentation</vt:lpstr>
      <vt:lpstr>PowerPoint Presentation</vt:lpstr>
      <vt:lpstr>مقدمه</vt:lpstr>
      <vt:lpstr>مقدمه</vt:lpstr>
      <vt:lpstr>PowerPoint Presentation</vt:lpstr>
      <vt:lpstr>PowerPoint Presentation</vt:lpstr>
      <vt:lpstr>PowerPoint Presentation</vt:lpstr>
      <vt:lpstr>PowerPoint Presentation</vt:lpstr>
      <vt:lpstr>N Queens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مثال سازگاری کمان</vt:lpstr>
      <vt:lpstr>مثال سازگاری کمان</vt:lpstr>
      <vt:lpstr>مثال سازگاری کمان</vt:lpstr>
      <vt:lpstr>مثال سازگاری کمان</vt:lpstr>
      <vt:lpstr>مثال سازگاری کمان</vt:lpstr>
      <vt:lpstr>مثال سازگاری کمان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فصل پنجم- مسایل ارضای محدودیت</dc:subject>
  <dc:creator>fahame</dc:creator>
  <cp:lastModifiedBy>Kamyar</cp:lastModifiedBy>
  <cp:revision>131</cp:revision>
  <dcterms:created xsi:type="dcterms:W3CDTF">2011-11-01T06:47:08Z</dcterms:created>
  <dcterms:modified xsi:type="dcterms:W3CDTF">2012-09-05T22:14:02Z</dcterms:modified>
</cp:coreProperties>
</file>